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7FFFF72C_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58" r:id="rId3"/>
    <p:sldId id="259" r:id="rId4"/>
    <p:sldId id="261" r:id="rId5"/>
    <p:sldId id="2147377458" r:id="rId6"/>
    <p:sldId id="269" r:id="rId7"/>
    <p:sldId id="2147377448" r:id="rId8"/>
    <p:sldId id="270" r:id="rId9"/>
    <p:sldId id="2147377023" r:id="rId10"/>
    <p:sldId id="2147377441" r:id="rId11"/>
    <p:sldId id="2147377468" r:id="rId12"/>
    <p:sldId id="2147481388" r:id="rId13"/>
    <p:sldId id="214748138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CCE120C-90DB-A683-5B84-11C7E8F48A9E}" name="Dina Adel" initials="" userId="S::dadel@tachyhealth.com::387984d2-1d44-40a4-9238-e5374bb1f81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0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presProps" Target="presProps.xml" /><Relationship Id="rId20" Type="http://schemas.microsoft.com/office/2018/10/relationships/authors" Target="author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notesMaster" Target="notesMasters/notesMaster1.xml" /><Relationship Id="rId10" Type="http://schemas.openxmlformats.org/officeDocument/2006/relationships/slide" Target="slides/slide9.xml" /><Relationship Id="rId19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comments/modernComment_7FFFF72C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5925EC-1189-234C-B758-A295E327459F}" authorId="{4CCE120C-90DB-A683-5B84-11C7E8F48A9E}" created="2025-01-22T11:06:21.201">
    <pc:sldMkLst xmlns:pc="http://schemas.microsoft.com/office/powerpoint/2013/main/command">
      <pc:docMk/>
      <pc:sldMk cId="0" sldId="2147481387"/>
    </pc:sldMkLst>
    <p188:txBody>
      <a:bodyPr/>
      <a:lstStyle/>
      <a:p>
        <a:r>
          <a:rPr lang="en-US"/>
          <a:t>[@Rym Kalajo] Riyadh First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0D289-5094-4BFA-9257-E0A75152B309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CB3C6-EE16-4697-8333-6978E0BDA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9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to be updated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5B040-FD8F-BE7D-41AD-5FAC8AD4B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F395CD-4DAC-9A6F-DC66-356E3CF6E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A9BB17-B9F1-EDAD-4CDE-06903120F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455AE-1DFB-A521-382B-7CBB99E56B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5DD9A4-5173-A941-9964-13D17D0237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975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3E6E5-AEC6-3ADE-D515-8A2352854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38784-79BB-8E07-0175-BBCAB8A4B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DBF501-F82C-D83D-B471-5B7DBC3AE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GIG</a:t>
            </a:r>
          </a:p>
          <a:p>
            <a:r>
              <a:rPr lang="en-US"/>
              <a:t>Add </a:t>
            </a:r>
            <a:r>
              <a:rPr lang="en-US" err="1"/>
              <a:t>Iqvia</a:t>
            </a:r>
            <a:endParaRPr lang="en-US"/>
          </a:p>
          <a:p>
            <a:r>
              <a:rPr lang="en-US"/>
              <a:t>Add IA instead of SAMA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8F4D7-0CAB-3476-3B72-38352996CE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5927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1BB71-F833-B284-751B-88F6156CB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7762E-ED07-049B-C1F8-532533B3D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329EE-936F-FA3A-55E8-3A6DF514A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3535-95C8-480B-988E-65E2FEF8FF12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C150D-FD63-6A5A-01EE-3F938B64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08914-F1E4-02C3-46C3-AAAA8432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D355-A2FC-4B39-B33B-EFF55D26A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58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D5283-C85E-EEDD-1F27-6E54B649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7F7810-6A84-3278-0FEC-5D01CB97C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129D9-6D68-588E-565F-788B49FBC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3535-95C8-480B-988E-65E2FEF8FF12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7CE99-0290-5D0A-D460-5EABAEABE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A78B6-9118-A882-43F4-981E2716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D355-A2FC-4B39-B33B-EFF55D26A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3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7410F-665D-10BC-0194-9F34310884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2438F9-B23C-56A5-2782-99953A827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F4228-8BDB-8545-9AC5-D710DE12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3535-95C8-480B-988E-65E2FEF8FF12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952AC-C98E-43B0-E60E-AF01BAD4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F909D-0F29-2D4F-B6BB-1A55CFD6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D355-A2FC-4B39-B33B-EFF55D26A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91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566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n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55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no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8C3D810-9500-4DF1-88EF-5AA440C4F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3896" y="188640"/>
            <a:ext cx="10576640" cy="57606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23696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98AE3-06B3-1FAF-E831-AA8E35D6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28E1C-06BF-0D2C-136B-F6F889C3C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8E0E4-26AD-8C22-0A5C-426DFAC58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3535-95C8-480B-988E-65E2FEF8FF12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74217-C156-97BB-D80A-08F73CFB9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C9B51-1FC0-B725-7910-8894932B7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D355-A2FC-4B39-B33B-EFF55D26A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70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9E9B1-30E9-7B4F-4B32-D8A136A07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F1A3A-86D9-42C6-B494-6882390AC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BD791-618D-9803-DE78-2A3208329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3535-95C8-480B-988E-65E2FEF8FF12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03931-86E3-A99D-00E7-ED3FF53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409B6-8A6B-9A3C-34BD-D6D92860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D355-A2FC-4B39-B33B-EFF55D26A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4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3E4F-301F-0F89-3BD4-1F895746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C2F94-6599-DC87-50F2-91DC012334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FC0E9-EACF-44E6-8C38-FE8931FD7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8E711-FC19-6F6C-FDE9-E5D839EC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3535-95C8-480B-988E-65E2FEF8FF12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6B850-6453-1A1E-C755-294ABCA5D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A5941-2CEE-1C01-1B10-06B0BAD11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D355-A2FC-4B39-B33B-EFF55D26A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83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7419-55AC-8572-506C-AD9A7CBD9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2A454-8361-9AA2-B9E6-5DF586E82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F1EC1-C33F-6D0D-616C-214FAD390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5128E-B54A-11DD-285E-B2B7059DD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8BAAA2-6744-FBFC-28C5-3E1BBEB27E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993481-CB25-E79C-03D3-9CCB51150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3535-95C8-480B-988E-65E2FEF8FF12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1CCA9-698B-968A-439B-9B5EC9979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FB0E98-425B-2149-4A5B-1839D91A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D355-A2FC-4B39-B33B-EFF55D26A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73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E4EAB-B94F-B2BA-1EAF-D17C55472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E855A-09FB-3EC1-5978-6DD26764C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3535-95C8-480B-988E-65E2FEF8FF12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BB574-49B6-EBAF-7DB4-0F7EBCA9B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7F8D4-461E-B35C-7B7A-66B15EAA7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D355-A2FC-4B39-B33B-EFF55D26A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5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09C37-3187-BE27-3479-0856532D8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3535-95C8-480B-988E-65E2FEF8FF12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A99A38-CD47-287F-F7A6-4D608307E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71523-105C-0C12-02E9-D6CA92C24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D355-A2FC-4B39-B33B-EFF55D26A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17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085C2-BCB2-85E6-3D43-5F4391474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0BA25-7CFF-6327-44EB-B9D79F291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614D2-2CB4-937B-5CDE-ED5627543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ABCB7A-293C-95CC-E5C7-339A365EE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3535-95C8-480B-988E-65E2FEF8FF12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3CD58-FE61-BEEC-28D4-C6F2AEF2E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A3560-D79A-B99F-5063-CC29073C8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D355-A2FC-4B39-B33B-EFF55D26A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17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7C7F-9F96-C9C3-2437-6230EBFE4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1C050-C573-5C34-D4B1-28B2F068B3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DF4C-DA55-11B1-5D70-D52C4E25C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49F69-3BBF-A2E2-D688-6494B8CDB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53535-95C8-480B-988E-65E2FEF8FF12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49688B-A307-98A6-34AD-160AB724F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967298-146B-B89C-8802-1CC5528D5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D355-A2FC-4B39-B33B-EFF55D26A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1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theme" Target="../theme/theme1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5622BD-46C5-9EF4-92E3-2D76EAEB0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A1E21-FEC3-8956-A0C7-3DADA1362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9679B-2E90-DB21-9D88-9B184642F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953535-95C8-480B-988E-65E2FEF8FF12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81B78-12AA-A4EF-58B7-773EBA13B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70690-EE5E-1375-4689-DCBF6254F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89D355-A2FC-4B39-B33B-EFF55D26AD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5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 /><Relationship Id="rId3" Type="http://schemas.openxmlformats.org/officeDocument/2006/relationships/image" Target="../media/image1.png" /><Relationship Id="rId7" Type="http://schemas.openxmlformats.org/officeDocument/2006/relationships/image" Target="../media/image5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4.png" /><Relationship Id="rId5" Type="http://schemas.openxmlformats.org/officeDocument/2006/relationships/image" Target="../media/image3.jpeg" /><Relationship Id="rId4" Type="http://schemas.openxmlformats.org/officeDocument/2006/relationships/image" Target="../media/image2.svg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 /><Relationship Id="rId13" Type="http://schemas.openxmlformats.org/officeDocument/2006/relationships/image" Target="../media/image81.svg" /><Relationship Id="rId18" Type="http://schemas.openxmlformats.org/officeDocument/2006/relationships/image" Target="../media/image86.png" /><Relationship Id="rId3" Type="http://schemas.openxmlformats.org/officeDocument/2006/relationships/image" Target="../media/image11.png" /><Relationship Id="rId21" Type="http://schemas.openxmlformats.org/officeDocument/2006/relationships/image" Target="../media/image89.svg" /><Relationship Id="rId7" Type="http://schemas.openxmlformats.org/officeDocument/2006/relationships/image" Target="../media/image75.svg" /><Relationship Id="rId12" Type="http://schemas.openxmlformats.org/officeDocument/2006/relationships/image" Target="../media/image80.png" /><Relationship Id="rId17" Type="http://schemas.openxmlformats.org/officeDocument/2006/relationships/image" Target="../media/image85.svg" /><Relationship Id="rId2" Type="http://schemas.openxmlformats.org/officeDocument/2006/relationships/notesSlide" Target="../notesSlides/notesSlide8.xml" /><Relationship Id="rId16" Type="http://schemas.openxmlformats.org/officeDocument/2006/relationships/image" Target="../media/image84.png" /><Relationship Id="rId20" Type="http://schemas.openxmlformats.org/officeDocument/2006/relationships/image" Target="../media/image88.png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74.png" /><Relationship Id="rId11" Type="http://schemas.openxmlformats.org/officeDocument/2006/relationships/image" Target="../media/image79.svg" /><Relationship Id="rId24" Type="http://schemas.openxmlformats.org/officeDocument/2006/relationships/image" Target="../media/image40.png" /><Relationship Id="rId5" Type="http://schemas.openxmlformats.org/officeDocument/2006/relationships/image" Target="../media/image73.png" /><Relationship Id="rId15" Type="http://schemas.openxmlformats.org/officeDocument/2006/relationships/image" Target="../media/image83.svg" /><Relationship Id="rId23" Type="http://schemas.openxmlformats.org/officeDocument/2006/relationships/image" Target="../media/image43.png" /><Relationship Id="rId10" Type="http://schemas.openxmlformats.org/officeDocument/2006/relationships/image" Target="../media/image78.png" /><Relationship Id="rId19" Type="http://schemas.openxmlformats.org/officeDocument/2006/relationships/image" Target="../media/image87.svg" /><Relationship Id="rId4" Type="http://schemas.openxmlformats.org/officeDocument/2006/relationships/image" Target="../media/image12.svg" /><Relationship Id="rId9" Type="http://schemas.openxmlformats.org/officeDocument/2006/relationships/image" Target="../media/image77.svg" /><Relationship Id="rId14" Type="http://schemas.openxmlformats.org/officeDocument/2006/relationships/image" Target="../media/image82.png" /><Relationship Id="rId22" Type="http://schemas.openxmlformats.org/officeDocument/2006/relationships/image" Target="../media/image10.png" 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 /><Relationship Id="rId13" Type="http://schemas.microsoft.com/office/2007/relationships/hdphoto" Target="../media/hdphoto3.wdp" /><Relationship Id="rId18" Type="http://schemas.openxmlformats.org/officeDocument/2006/relationships/image" Target="../media/image100.png" /><Relationship Id="rId26" Type="http://schemas.openxmlformats.org/officeDocument/2006/relationships/image" Target="../media/image108.png" /><Relationship Id="rId3" Type="http://schemas.openxmlformats.org/officeDocument/2006/relationships/image" Target="../media/image7.jpeg" /><Relationship Id="rId21" Type="http://schemas.openxmlformats.org/officeDocument/2006/relationships/image" Target="../media/image103.png" /><Relationship Id="rId7" Type="http://schemas.openxmlformats.org/officeDocument/2006/relationships/image" Target="../media/image91.png" /><Relationship Id="rId12" Type="http://schemas.openxmlformats.org/officeDocument/2006/relationships/image" Target="../media/image95.png" /><Relationship Id="rId17" Type="http://schemas.openxmlformats.org/officeDocument/2006/relationships/image" Target="../media/image99.png" /><Relationship Id="rId25" Type="http://schemas.openxmlformats.org/officeDocument/2006/relationships/image" Target="../media/image107.png" /><Relationship Id="rId2" Type="http://schemas.openxmlformats.org/officeDocument/2006/relationships/notesSlide" Target="../notesSlides/notesSlide9.xml" /><Relationship Id="rId16" Type="http://schemas.openxmlformats.org/officeDocument/2006/relationships/image" Target="../media/image98.png" /><Relationship Id="rId20" Type="http://schemas.openxmlformats.org/officeDocument/2006/relationships/image" Target="../media/image102.png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90.png" /><Relationship Id="rId11" Type="http://schemas.openxmlformats.org/officeDocument/2006/relationships/image" Target="../media/image94.svg" /><Relationship Id="rId24" Type="http://schemas.openxmlformats.org/officeDocument/2006/relationships/image" Target="../media/image106.png" /><Relationship Id="rId5" Type="http://schemas.openxmlformats.org/officeDocument/2006/relationships/image" Target="../media/image10.png" /><Relationship Id="rId15" Type="http://schemas.openxmlformats.org/officeDocument/2006/relationships/image" Target="../media/image97.png" /><Relationship Id="rId23" Type="http://schemas.openxmlformats.org/officeDocument/2006/relationships/image" Target="../media/image105.png" /><Relationship Id="rId28" Type="http://schemas.openxmlformats.org/officeDocument/2006/relationships/image" Target="../media/image110.png" /><Relationship Id="rId10" Type="http://schemas.openxmlformats.org/officeDocument/2006/relationships/image" Target="../media/image93.png" /><Relationship Id="rId19" Type="http://schemas.openxmlformats.org/officeDocument/2006/relationships/image" Target="../media/image101.png" /><Relationship Id="rId4" Type="http://schemas.openxmlformats.org/officeDocument/2006/relationships/image" Target="../media/image8.png" /><Relationship Id="rId9" Type="http://schemas.openxmlformats.org/officeDocument/2006/relationships/image" Target="../media/image92.png" /><Relationship Id="rId14" Type="http://schemas.openxmlformats.org/officeDocument/2006/relationships/image" Target="../media/image96.png" /><Relationship Id="rId22" Type="http://schemas.openxmlformats.org/officeDocument/2006/relationships/image" Target="../media/image104.png" /><Relationship Id="rId27" Type="http://schemas.openxmlformats.org/officeDocument/2006/relationships/image" Target="../media/image109.png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3" Type="http://schemas.openxmlformats.org/officeDocument/2006/relationships/image" Target="../media/image111.jpeg" /><Relationship Id="rId7" Type="http://schemas.openxmlformats.org/officeDocument/2006/relationships/image" Target="../media/image115.jpeg" /><Relationship Id="rId2" Type="http://schemas.microsoft.com/office/2018/10/relationships/comments" Target="../comments/modernComment_7FFFF72C_0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14.jpeg" /><Relationship Id="rId5" Type="http://schemas.openxmlformats.org/officeDocument/2006/relationships/image" Target="../media/image113.svg" /><Relationship Id="rId10" Type="http://schemas.openxmlformats.org/officeDocument/2006/relationships/image" Target="../media/image117.jpeg" /><Relationship Id="rId4" Type="http://schemas.openxmlformats.org/officeDocument/2006/relationships/image" Target="../media/image112.png" /><Relationship Id="rId9" Type="http://schemas.openxmlformats.org/officeDocument/2006/relationships/image" Target="../media/image116.jpeg" 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 /><Relationship Id="rId3" Type="http://schemas.openxmlformats.org/officeDocument/2006/relationships/image" Target="../media/image119.jpeg" /><Relationship Id="rId7" Type="http://schemas.openxmlformats.org/officeDocument/2006/relationships/image" Target="../media/image123.svg" /><Relationship Id="rId2" Type="http://schemas.openxmlformats.org/officeDocument/2006/relationships/image" Target="../media/image11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22.png" /><Relationship Id="rId5" Type="http://schemas.openxmlformats.org/officeDocument/2006/relationships/image" Target="../media/image121.png" /><Relationship Id="rId4" Type="http://schemas.openxmlformats.org/officeDocument/2006/relationships/image" Target="../media/image120.png" /><Relationship Id="rId9" Type="http://schemas.openxmlformats.org/officeDocument/2006/relationships/image" Target="../media/image125.sv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 /><Relationship Id="rId13" Type="http://schemas.openxmlformats.org/officeDocument/2006/relationships/image" Target="../media/image21.png" /><Relationship Id="rId3" Type="http://schemas.openxmlformats.org/officeDocument/2006/relationships/image" Target="../media/image11.png" /><Relationship Id="rId7" Type="http://schemas.openxmlformats.org/officeDocument/2006/relationships/image" Target="../media/image15.png" /><Relationship Id="rId12" Type="http://schemas.openxmlformats.org/officeDocument/2006/relationships/image" Target="../media/image20.sv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14.svg" /><Relationship Id="rId11" Type="http://schemas.openxmlformats.org/officeDocument/2006/relationships/image" Target="../media/image19.svg" /><Relationship Id="rId5" Type="http://schemas.openxmlformats.org/officeDocument/2006/relationships/image" Target="../media/image13.png" /><Relationship Id="rId10" Type="http://schemas.openxmlformats.org/officeDocument/2006/relationships/image" Target="../media/image18.png" /><Relationship Id="rId4" Type="http://schemas.openxmlformats.org/officeDocument/2006/relationships/image" Target="../media/image12.svg" /><Relationship Id="rId9" Type="http://schemas.openxmlformats.org/officeDocument/2006/relationships/image" Target="../media/image17.png" /><Relationship Id="rId14" Type="http://schemas.openxmlformats.org/officeDocument/2006/relationships/image" Target="../media/image10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 /><Relationship Id="rId3" Type="http://schemas.openxmlformats.org/officeDocument/2006/relationships/image" Target="../media/image22.jpeg" /><Relationship Id="rId7" Type="http://schemas.openxmlformats.org/officeDocument/2006/relationships/image" Target="../media/image26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25.png" /><Relationship Id="rId5" Type="http://schemas.openxmlformats.org/officeDocument/2006/relationships/image" Target="../media/image24.png" /><Relationship Id="rId10" Type="http://schemas.openxmlformats.org/officeDocument/2006/relationships/image" Target="../media/image29.png" /><Relationship Id="rId4" Type="http://schemas.openxmlformats.org/officeDocument/2006/relationships/image" Target="../media/image23.jpeg" /><Relationship Id="rId9" Type="http://schemas.openxmlformats.org/officeDocument/2006/relationships/image" Target="../media/image28.pn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 /><Relationship Id="rId13" Type="http://schemas.openxmlformats.org/officeDocument/2006/relationships/image" Target="../media/image40.png" /><Relationship Id="rId18" Type="http://schemas.microsoft.com/office/2007/relationships/hdphoto" Target="../media/hdphoto1.wdp" /><Relationship Id="rId3" Type="http://schemas.openxmlformats.org/officeDocument/2006/relationships/image" Target="../media/image30.png" /><Relationship Id="rId7" Type="http://schemas.openxmlformats.org/officeDocument/2006/relationships/image" Target="../media/image34.png" /><Relationship Id="rId12" Type="http://schemas.openxmlformats.org/officeDocument/2006/relationships/image" Target="../media/image39.svg" /><Relationship Id="rId17" Type="http://schemas.openxmlformats.org/officeDocument/2006/relationships/image" Target="../media/image44.png" /><Relationship Id="rId2" Type="http://schemas.openxmlformats.org/officeDocument/2006/relationships/notesSlide" Target="../notesSlides/notesSlide5.xml" /><Relationship Id="rId16" Type="http://schemas.openxmlformats.org/officeDocument/2006/relationships/image" Target="../media/image43.png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33.svg" /><Relationship Id="rId11" Type="http://schemas.openxmlformats.org/officeDocument/2006/relationships/image" Target="../media/image38.png" /><Relationship Id="rId5" Type="http://schemas.openxmlformats.org/officeDocument/2006/relationships/image" Target="../media/image32.png" /><Relationship Id="rId15" Type="http://schemas.openxmlformats.org/officeDocument/2006/relationships/image" Target="../media/image42.png" /><Relationship Id="rId10" Type="http://schemas.openxmlformats.org/officeDocument/2006/relationships/image" Target="../media/image37.svg" /><Relationship Id="rId19" Type="http://schemas.openxmlformats.org/officeDocument/2006/relationships/image" Target="../media/image10.png" /><Relationship Id="rId4" Type="http://schemas.openxmlformats.org/officeDocument/2006/relationships/image" Target="../media/image31.svg" /><Relationship Id="rId9" Type="http://schemas.openxmlformats.org/officeDocument/2006/relationships/image" Target="../media/image36.png" /><Relationship Id="rId14" Type="http://schemas.openxmlformats.org/officeDocument/2006/relationships/image" Target="../media/image41.pn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 /><Relationship Id="rId13" Type="http://schemas.openxmlformats.org/officeDocument/2006/relationships/image" Target="../media/image10.png" /><Relationship Id="rId3" Type="http://schemas.openxmlformats.org/officeDocument/2006/relationships/image" Target="../media/image45.jpeg" /><Relationship Id="rId7" Type="http://schemas.openxmlformats.org/officeDocument/2006/relationships/image" Target="../media/image49.png" /><Relationship Id="rId12" Type="http://schemas.openxmlformats.org/officeDocument/2006/relationships/image" Target="../media/image53.jpe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48.png" /><Relationship Id="rId11" Type="http://schemas.openxmlformats.org/officeDocument/2006/relationships/image" Target="../media/image52.png" /><Relationship Id="rId5" Type="http://schemas.openxmlformats.org/officeDocument/2006/relationships/image" Target="../media/image47.svg" /><Relationship Id="rId15" Type="http://schemas.openxmlformats.org/officeDocument/2006/relationships/image" Target="../media/image40.png" /><Relationship Id="rId10" Type="http://schemas.openxmlformats.org/officeDocument/2006/relationships/image" Target="../media/image51.png" /><Relationship Id="rId4" Type="http://schemas.openxmlformats.org/officeDocument/2006/relationships/image" Target="../media/image46.png" /><Relationship Id="rId9" Type="http://schemas.openxmlformats.org/officeDocument/2006/relationships/image" Target="../media/image50.png" /><Relationship Id="rId14" Type="http://schemas.openxmlformats.org/officeDocument/2006/relationships/image" Target="../media/image43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 /><Relationship Id="rId3" Type="http://schemas.openxmlformats.org/officeDocument/2006/relationships/image" Target="../media/image55.png" /><Relationship Id="rId7" Type="http://schemas.openxmlformats.org/officeDocument/2006/relationships/image" Target="../media/image59.png" /><Relationship Id="rId12" Type="http://schemas.openxmlformats.org/officeDocument/2006/relationships/image" Target="../media/image10.png" /><Relationship Id="rId2" Type="http://schemas.openxmlformats.org/officeDocument/2006/relationships/image" Target="../media/image54.png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58.svg" /><Relationship Id="rId11" Type="http://schemas.openxmlformats.org/officeDocument/2006/relationships/image" Target="../media/image43.png" /><Relationship Id="rId5" Type="http://schemas.openxmlformats.org/officeDocument/2006/relationships/image" Target="../media/image57.png" /><Relationship Id="rId10" Type="http://schemas.openxmlformats.org/officeDocument/2006/relationships/image" Target="../media/image62.svg" /><Relationship Id="rId4" Type="http://schemas.openxmlformats.org/officeDocument/2006/relationships/image" Target="../media/image56.svg" /><Relationship Id="rId9" Type="http://schemas.openxmlformats.org/officeDocument/2006/relationships/image" Target="../media/image61.pn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 /><Relationship Id="rId13" Type="http://schemas.openxmlformats.org/officeDocument/2006/relationships/image" Target="../media/image43.png" /><Relationship Id="rId3" Type="http://schemas.openxmlformats.org/officeDocument/2006/relationships/image" Target="../media/image11.png" /><Relationship Id="rId7" Type="http://schemas.openxmlformats.org/officeDocument/2006/relationships/image" Target="../media/image66.png" /><Relationship Id="rId12" Type="http://schemas.openxmlformats.org/officeDocument/2006/relationships/image" Target="../media/image10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2.xml" /><Relationship Id="rId6" Type="http://schemas.openxmlformats.org/officeDocument/2006/relationships/image" Target="../media/image65.png" /><Relationship Id="rId11" Type="http://schemas.openxmlformats.org/officeDocument/2006/relationships/image" Target="../media/image70.png" /><Relationship Id="rId5" Type="http://schemas.openxmlformats.org/officeDocument/2006/relationships/image" Target="../media/image64.png" /><Relationship Id="rId10" Type="http://schemas.openxmlformats.org/officeDocument/2006/relationships/image" Target="../media/image69.png" /><Relationship Id="rId4" Type="http://schemas.openxmlformats.org/officeDocument/2006/relationships/image" Target="../media/image63.svg" /><Relationship Id="rId9" Type="http://schemas.openxmlformats.org/officeDocument/2006/relationships/image" Target="../media/image68.png" /><Relationship Id="rId14" Type="http://schemas.openxmlformats.org/officeDocument/2006/relationships/image" Target="../media/image40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 /><Relationship Id="rId2" Type="http://schemas.openxmlformats.org/officeDocument/2006/relationships/image" Target="../media/image71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316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6800" y="1003300"/>
            <a:ext cx="10172700" cy="5099050"/>
          </a:xfrm>
          <a:prstGeom prst="rect">
            <a:avLst/>
          </a:prstGeom>
        </p:spPr>
      </p:pic>
      <p:pic>
        <p:nvPicPr>
          <p:cNvPr id="3" name="GJY (21)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ctangle 3165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Rectangle 3178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25400"/>
            <a:ext cx="12192000" cy="6832600"/>
          </a:xfrm>
          <a:prstGeom prst="rect">
            <a:avLst/>
          </a:prstGeom>
        </p:spPr>
      </p:pic>
      <p:pic>
        <p:nvPicPr>
          <p:cNvPr id="6" name="Group 1752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1271250" y="5937250"/>
            <a:ext cx="444500" cy="444500"/>
          </a:xfrm>
          <a:prstGeom prst="rect">
            <a:avLst/>
          </a:prstGeom>
        </p:spPr>
      </p:pic>
      <p:sp>
        <p:nvSpPr>
          <p:cNvPr id="7" name="H1"/>
          <p:cNvSpPr/>
          <p:nvPr/>
        </p:nvSpPr>
        <p:spPr>
          <a:xfrm>
            <a:off x="673100" y="2419350"/>
            <a:ext cx="10960100" cy="2273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8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1" i="0" u="none" strike="noStrike" kern="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/>
                <a:ea typeface="Poppins Bold" pitchFamily="34" charset="-122"/>
                <a:cs typeface="Poppins"/>
              </a:rPr>
              <a:t>TachyHealth AI-based Healthcare Solutions</a:t>
            </a:r>
            <a:endParaRPr kumimoji="0" lang="en-US" sz="6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/>
              <a:ea typeface="+mn-ea"/>
              <a:cs typeface="Poppins"/>
            </a:endParaRPr>
          </a:p>
        </p:txBody>
      </p:sp>
      <p:sp>
        <p:nvSpPr>
          <p:cNvPr id="8" name="Riyadh - Dubai - Delaware"/>
          <p:cNvSpPr/>
          <p:nvPr/>
        </p:nvSpPr>
        <p:spPr>
          <a:xfrm>
            <a:off x="1060450" y="5194300"/>
            <a:ext cx="9563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1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Inter Regular" pitchFamily="34" charset="-122"/>
                <a:cs typeface="Poppins" pitchFamily="2" charset="77"/>
              </a:rPr>
              <a:t>Riyadh - Dubai - Delaware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9" name="Copyright 2018-2024 for TachyHealth - All rights reserved"/>
          <p:cNvSpPr/>
          <p:nvPr/>
        </p:nvSpPr>
        <p:spPr>
          <a:xfrm>
            <a:off x="171450" y="6381750"/>
            <a:ext cx="8102600" cy="184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45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© Copyright 2018-2025 for TachyHealth. - All rights reserved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316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Rectangle 3167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95350" y="1625600"/>
            <a:ext cx="10890250" cy="4311650"/>
          </a:xfrm>
          <a:prstGeom prst="rect">
            <a:avLst/>
          </a:prstGeom>
        </p:spPr>
      </p:pic>
      <p:pic>
        <p:nvPicPr>
          <p:cNvPr id="4" name="Frame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00151" y="4705350"/>
            <a:ext cx="592931" cy="527050"/>
          </a:xfrm>
          <a:prstGeom prst="rect">
            <a:avLst/>
          </a:prstGeom>
        </p:spPr>
      </p:pic>
      <p:pic>
        <p:nvPicPr>
          <p:cNvPr id="5" name="Vector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231900" y="3073400"/>
            <a:ext cx="566781" cy="463550"/>
          </a:xfrm>
          <a:prstGeom prst="rect">
            <a:avLst/>
          </a:prstGeom>
        </p:spPr>
      </p:pic>
      <p:pic>
        <p:nvPicPr>
          <p:cNvPr id="6" name="Vector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231900" y="3873500"/>
            <a:ext cx="586966" cy="495300"/>
          </a:xfrm>
          <a:prstGeom prst="rect">
            <a:avLst/>
          </a:prstGeom>
        </p:spPr>
      </p:pic>
      <p:pic>
        <p:nvPicPr>
          <p:cNvPr id="7" name="Vector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7175500" y="1993900"/>
            <a:ext cx="514350" cy="514350"/>
          </a:xfrm>
          <a:prstGeom prst="rect">
            <a:avLst/>
          </a:prstGeom>
        </p:spPr>
      </p:pic>
      <p:pic>
        <p:nvPicPr>
          <p:cNvPr id="8" name="Vector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7156450" y="2984500"/>
            <a:ext cx="404813" cy="539750"/>
          </a:xfrm>
          <a:prstGeom prst="rect">
            <a:avLst/>
          </a:prstGeom>
        </p:spPr>
      </p:pic>
      <p:pic>
        <p:nvPicPr>
          <p:cNvPr id="9" name="Vector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179575" y="2072653"/>
            <a:ext cx="671773" cy="645108"/>
          </a:xfrm>
          <a:prstGeom prst="rect">
            <a:avLst/>
          </a:prstGeom>
        </p:spPr>
      </p:pic>
      <p:pic>
        <p:nvPicPr>
          <p:cNvPr id="10" name="Frame" descr="preencoded.png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7054850" y="4673600"/>
            <a:ext cx="450850" cy="601133"/>
          </a:xfrm>
          <a:prstGeom prst="rect">
            <a:avLst/>
          </a:prstGeom>
        </p:spPr>
      </p:pic>
      <p:pic>
        <p:nvPicPr>
          <p:cNvPr id="11" name="Frame" descr="preencoded.png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6991350" y="3873500"/>
            <a:ext cx="584200" cy="467360"/>
          </a:xfrm>
          <a:prstGeom prst="rect">
            <a:avLst/>
          </a:prstGeom>
        </p:spPr>
      </p:pic>
      <p:sp>
        <p:nvSpPr>
          <p:cNvPr id="15" name="H1"/>
          <p:cNvSpPr/>
          <p:nvPr/>
        </p:nvSpPr>
        <p:spPr>
          <a:xfrm>
            <a:off x="3460750" y="920750"/>
            <a:ext cx="5683250" cy="527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1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1" i="0" u="none" strike="noStrike" kern="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Poppins Bold" pitchFamily="34" charset="-122"/>
                <a:cs typeface="Poppins" pitchFamily="2" charset="77"/>
              </a:rPr>
              <a:t>AiCode Bonus Perks</a:t>
            </a:r>
            <a:endParaRPr kumimoji="0" lang="en-US" sz="2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16" name="H1"/>
          <p:cNvSpPr/>
          <p:nvPr/>
        </p:nvSpPr>
        <p:spPr>
          <a:xfrm>
            <a:off x="2171700" y="2266950"/>
            <a:ext cx="2622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Seamless Integration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H1"/>
          <p:cNvSpPr/>
          <p:nvPr/>
        </p:nvSpPr>
        <p:spPr>
          <a:xfrm>
            <a:off x="2171700" y="3200400"/>
            <a:ext cx="4387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Interactive Control Panel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H1"/>
          <p:cNvSpPr/>
          <p:nvPr/>
        </p:nvSpPr>
        <p:spPr>
          <a:xfrm>
            <a:off x="2171700" y="3968750"/>
            <a:ext cx="3790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AI Model accept all file formats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H1"/>
          <p:cNvSpPr/>
          <p:nvPr/>
        </p:nvSpPr>
        <p:spPr>
          <a:xfrm>
            <a:off x="2171700" y="4819650"/>
            <a:ext cx="3879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Improves Efficiency &amp; Accuracy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H1"/>
          <p:cNvSpPr/>
          <p:nvPr/>
        </p:nvSpPr>
        <p:spPr>
          <a:xfrm>
            <a:off x="7810500" y="2222500"/>
            <a:ext cx="2711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Supports Compliance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H1"/>
          <p:cNvSpPr/>
          <p:nvPr/>
        </p:nvSpPr>
        <p:spPr>
          <a:xfrm>
            <a:off x="7810500" y="3155950"/>
            <a:ext cx="13906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Easy to use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H1"/>
          <p:cNvSpPr/>
          <p:nvPr/>
        </p:nvSpPr>
        <p:spPr>
          <a:xfrm>
            <a:off x="7810500" y="3994150"/>
            <a:ext cx="240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Continous Learning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3" name="H1"/>
          <p:cNvSpPr/>
          <p:nvPr/>
        </p:nvSpPr>
        <p:spPr>
          <a:xfrm>
            <a:off x="7734300" y="4832350"/>
            <a:ext cx="46164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Advanced E &amp; M calculator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3" name="Picture 12" descr="A heart with dots and lines in it&#10;&#10;Description automatically generated">
            <a:extLst>
              <a:ext uri="{FF2B5EF4-FFF2-40B4-BE49-F238E27FC236}">
                <a16:creationId xmlns:a16="http://schemas.microsoft.com/office/drawing/2014/main" id="{503874EF-2604-C05D-33A3-013DFA1B4CB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8" y="22761"/>
            <a:ext cx="612602" cy="47507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93ECEBE-9965-63DF-F74A-B8B4D941FD8E}"/>
              </a:ext>
            </a:extLst>
          </p:cNvPr>
          <p:cNvGrpSpPr/>
          <p:nvPr/>
        </p:nvGrpSpPr>
        <p:grpSpPr>
          <a:xfrm>
            <a:off x="317358" y="6434871"/>
            <a:ext cx="2238375" cy="307777"/>
            <a:chOff x="317358" y="6434871"/>
            <a:chExt cx="2238375" cy="307777"/>
          </a:xfrm>
        </p:grpSpPr>
        <p:pic>
          <p:nvPicPr>
            <p:cNvPr id="25" name="Picture 24" descr="A black background with white letters&#10;&#10;Description automatically generated">
              <a:extLst>
                <a:ext uri="{FF2B5EF4-FFF2-40B4-BE49-F238E27FC236}">
                  <a16:creationId xmlns:a16="http://schemas.microsoft.com/office/drawing/2014/main" id="{0CBEA6AE-1F88-AAEB-CD37-C53D1E94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579562" y="6468110"/>
              <a:ext cx="942975" cy="2413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9A4AEF-DF70-5B0B-390F-E16278B02BD1}"/>
                </a:ext>
              </a:extLst>
            </p:cNvPr>
            <p:cNvSpPr txBox="1"/>
            <p:nvPr/>
          </p:nvSpPr>
          <p:spPr>
            <a:xfrm>
              <a:off x="317358" y="6434871"/>
              <a:ext cx="223837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"/>
                  <a:ea typeface="+mn-ea"/>
                  <a:cs typeface="Poppins"/>
                </a:rPr>
                <a:t>Powered by </a:t>
              </a:r>
            </a:p>
          </p:txBody>
        </p:sp>
      </p:grpSp>
      <p:pic>
        <p:nvPicPr>
          <p:cNvPr id="12" name="Picture 1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9E119DF4-9319-482D-A237-FF07EBC203E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158" y="-17600"/>
            <a:ext cx="1586870" cy="61373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7E8D0-D097-BE5F-3D3A-853905834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JY (21) 1" descr="preencoded.png">
            <a:extLst>
              <a:ext uri="{FF2B5EF4-FFF2-40B4-BE49-F238E27FC236}">
                <a16:creationId xmlns:a16="http://schemas.microsoft.com/office/drawing/2014/main" id="{1A68A251-41DA-1A30-ADD2-ACB1324F78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Rectangle 3178" descr="preencoded.png">
            <a:extLst>
              <a:ext uri="{FF2B5EF4-FFF2-40B4-BE49-F238E27FC236}">
                <a16:creationId xmlns:a16="http://schemas.microsoft.com/office/drawing/2014/main" id="{B256B071-CFC3-DFDE-41E6-27B09ED0E0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12172950" cy="6858000"/>
          </a:xfrm>
          <a:prstGeom prst="rect">
            <a:avLst/>
          </a:prstGeom>
        </p:spPr>
      </p:pic>
      <p:pic>
        <p:nvPicPr>
          <p:cNvPr id="17" name="Picture 16" descr="A heart with dots and lines in it&#10;&#10;Description automatically generated">
            <a:extLst>
              <a:ext uri="{FF2B5EF4-FFF2-40B4-BE49-F238E27FC236}">
                <a16:creationId xmlns:a16="http://schemas.microsoft.com/office/drawing/2014/main" id="{87A0020F-27BC-2D46-9155-33FF9401FD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527"/>
            <a:ext cx="895173" cy="694215"/>
          </a:xfrm>
          <a:prstGeom prst="rect">
            <a:avLst/>
          </a:prstGeom>
        </p:spPr>
      </p:pic>
      <p:sp>
        <p:nvSpPr>
          <p:cNvPr id="4" name="Freeform 17">
            <a:extLst>
              <a:ext uri="{FF2B5EF4-FFF2-40B4-BE49-F238E27FC236}">
                <a16:creationId xmlns:a16="http://schemas.microsoft.com/office/drawing/2014/main" id="{57A43918-1639-552A-4888-13B1FDAFD4BE}"/>
              </a:ext>
            </a:extLst>
          </p:cNvPr>
          <p:cNvSpPr/>
          <p:nvPr/>
        </p:nvSpPr>
        <p:spPr>
          <a:xfrm>
            <a:off x="1981202" y="4856756"/>
            <a:ext cx="2044493" cy="388527"/>
          </a:xfrm>
          <a:custGeom>
            <a:avLst/>
            <a:gdLst/>
            <a:ahLst/>
            <a:cxnLst/>
            <a:rect l="l" t="t" r="r" b="b"/>
            <a:pathLst>
              <a:path w="3066740" h="582791">
                <a:moveTo>
                  <a:pt x="0" y="0"/>
                </a:moveTo>
                <a:lnTo>
                  <a:pt x="3066740" y="0"/>
                </a:lnTo>
                <a:lnTo>
                  <a:pt x="3066740" y="582791"/>
                </a:lnTo>
                <a:lnTo>
                  <a:pt x="0" y="582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DABA9928-F585-705D-61E0-3C2BB556F11F}"/>
              </a:ext>
            </a:extLst>
          </p:cNvPr>
          <p:cNvSpPr txBox="1"/>
          <p:nvPr/>
        </p:nvSpPr>
        <p:spPr>
          <a:xfrm>
            <a:off x="327660" y="6601803"/>
            <a:ext cx="3992880" cy="21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46" rtl="0" eaLnBrk="1" fontAlgn="auto" latinLnBrk="0" hangingPunct="1">
              <a:lnSpc>
                <a:spcPts val="1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99" b="0" i="0" u="none" strike="noStrike" kern="1200" cap="none" spc="0" normalizeH="0" baseline="0" noProof="0">
                <a:ln>
                  <a:noFill/>
                </a:ln>
                <a:solidFill>
                  <a:srgbClr val="28AAE2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Private and Highly Confidential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18815220-9A65-182D-8546-E8F2FBE002E8}"/>
              </a:ext>
            </a:extLst>
          </p:cNvPr>
          <p:cNvSpPr txBox="1"/>
          <p:nvPr/>
        </p:nvSpPr>
        <p:spPr>
          <a:xfrm>
            <a:off x="371256" y="4837659"/>
            <a:ext cx="1713353" cy="427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56082">
                    <a:lumMod val="40000"/>
                    <a:lumOff val="60000"/>
                  </a:srgbClr>
                </a:solidFill>
                <a:effectLst/>
                <a:uLnTx/>
                <a:uFillTx/>
                <a:latin typeface="Poppins Bold"/>
                <a:ea typeface="+mn-ea"/>
                <a:cs typeface="+mn-cs"/>
              </a:rPr>
              <a:t>Empowered and supported by</a:t>
            </a:r>
          </a:p>
        </p:txBody>
      </p:sp>
      <p:pic>
        <p:nvPicPr>
          <p:cNvPr id="8" name="Picture 2" descr="Microsoft for Startups | Fil Rouge Capital">
            <a:extLst>
              <a:ext uri="{FF2B5EF4-FFF2-40B4-BE49-F238E27FC236}">
                <a16:creationId xmlns:a16="http://schemas.microsoft.com/office/drawing/2014/main" id="{FD70567F-8654-CF88-3843-FD05E2C51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5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2" y="4752783"/>
            <a:ext cx="1713353" cy="55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23">
            <a:extLst>
              <a:ext uri="{FF2B5EF4-FFF2-40B4-BE49-F238E27FC236}">
                <a16:creationId xmlns:a16="http://schemas.microsoft.com/office/drawing/2014/main" id="{D130BEFF-498C-74AB-5D6F-A2627F8B1B99}"/>
              </a:ext>
            </a:extLst>
          </p:cNvPr>
          <p:cNvSpPr txBox="1"/>
          <p:nvPr/>
        </p:nvSpPr>
        <p:spPr>
          <a:xfrm>
            <a:off x="487937" y="5785271"/>
            <a:ext cx="1713353" cy="427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56082">
                    <a:lumMod val="40000"/>
                    <a:lumOff val="60000"/>
                  </a:srgbClr>
                </a:solidFill>
                <a:effectLst/>
                <a:uLnTx/>
                <a:uFillTx/>
                <a:latin typeface="Poppins Bold"/>
                <a:ea typeface="+mn-ea"/>
                <a:cs typeface="+mn-cs"/>
              </a:rPr>
              <a:t>Research and academic partners</a:t>
            </a:r>
          </a:p>
        </p:txBody>
      </p:sp>
      <p:pic>
        <p:nvPicPr>
          <p:cNvPr id="11" name="Picture 2" descr="Almana | Kingdom of Saudi Arabia">
            <a:extLst>
              <a:ext uri="{FF2B5EF4-FFF2-40B4-BE49-F238E27FC236}">
                <a16:creationId xmlns:a16="http://schemas.microsoft.com/office/drawing/2014/main" id="{5C65F512-8898-D519-1F00-98FF54C5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641" y="2117488"/>
            <a:ext cx="1664184" cy="83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8">
            <a:extLst>
              <a:ext uri="{FF2B5EF4-FFF2-40B4-BE49-F238E27FC236}">
                <a16:creationId xmlns:a16="http://schemas.microsoft.com/office/drawing/2014/main" id="{F99E3E7B-123F-A5F8-8556-B0C5C3C268FC}"/>
              </a:ext>
            </a:extLst>
          </p:cNvPr>
          <p:cNvSpPr txBox="1"/>
          <p:nvPr/>
        </p:nvSpPr>
        <p:spPr>
          <a:xfrm>
            <a:off x="7681864" y="4698577"/>
            <a:ext cx="1713353" cy="427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609660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56082">
                    <a:lumMod val="40000"/>
                    <a:lumOff val="60000"/>
                  </a:srgbClr>
                </a:solidFill>
                <a:effectLst/>
                <a:uLnTx/>
                <a:uFillTx/>
                <a:latin typeface="Poppins Bold"/>
                <a:ea typeface="+mn-ea"/>
                <a:cs typeface="+mn-cs"/>
              </a:rPr>
              <a:t>Following the regulations of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2801AA18-8C6B-34B3-85DF-EEBA3D91C7D4}"/>
              </a:ext>
            </a:extLst>
          </p:cNvPr>
          <p:cNvSpPr txBox="1"/>
          <p:nvPr/>
        </p:nvSpPr>
        <p:spPr>
          <a:xfrm>
            <a:off x="9102751" y="1574430"/>
            <a:ext cx="2872567" cy="225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46" rtl="0" eaLnBrk="1" fontAlgn="auto" latinLnBrk="0" hangingPunct="1">
              <a:lnSpc>
                <a:spcPts val="1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56082">
                    <a:lumMod val="40000"/>
                    <a:lumOff val="60000"/>
                  </a:srgbClr>
                </a:solidFill>
                <a:effectLst/>
                <a:uLnTx/>
                <a:uFillTx/>
                <a:latin typeface="Poppins Bold"/>
                <a:ea typeface="+mn-ea"/>
                <a:cs typeface="+mn-cs"/>
              </a:rPr>
              <a:t>Integrations In-Progress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AFFBE8-28D6-A4E7-D926-EA8A0418C89A}"/>
              </a:ext>
            </a:extLst>
          </p:cNvPr>
          <p:cNvSpPr/>
          <p:nvPr/>
        </p:nvSpPr>
        <p:spPr>
          <a:xfrm>
            <a:off x="9149904" y="1871198"/>
            <a:ext cx="2746847" cy="2383424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56082">
                  <a:lumMod val="40000"/>
                  <a:lumOff val="60000"/>
                </a:srgb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A960F45-CCDC-ECCE-D6DA-53AEB60C0A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24816" y="2032912"/>
            <a:ext cx="1885426" cy="476266"/>
          </a:xfrm>
          <a:prstGeom prst="rect">
            <a:avLst/>
          </a:prstGeom>
        </p:spPr>
      </p:pic>
      <p:pic>
        <p:nvPicPr>
          <p:cNvPr id="16" name="Picture 15" descr="A close-up of a logo&#10;&#10;AI-generated content may be incorrect.">
            <a:extLst>
              <a:ext uri="{FF2B5EF4-FFF2-40B4-BE49-F238E27FC236}">
                <a16:creationId xmlns:a16="http://schemas.microsoft.com/office/drawing/2014/main" id="{B3589156-1C10-C365-9029-B5DC7BD6008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222" b="90000" l="10000" r="90000">
                        <a14:foregroundMark x1="37928" y1="5337" x2="36333" y2="6667"/>
                        <a14:foregroundMark x1="31455" y1="17579" x2="31333" y2="15556"/>
                        <a14:foregroundMark x1="24731" y1="67637" x2="24667" y2="75556"/>
                        <a14:foregroundMark x1="30700" y1="59093" x2="33333" y2="84444"/>
                        <a14:foregroundMark x1="56131" y1="65034" x2="58274" y2="66731"/>
                        <a14:foregroundMark x1="39946" y1="52222" x2="45093" y2="56297"/>
                        <a14:foregroundMark x1="39155" y1="51596" x2="39946" y2="52222"/>
                        <a14:foregroundMark x1="34333" y1="47778" x2="35119" y2="48400"/>
                        <a14:foregroundMark x1="76617" y1="65816" x2="78667" y2="72222"/>
                        <a14:foregroundMark x1="73333" y1="55556" x2="74504" y2="59215"/>
                        <a14:foregroundMark x1="81129" y1="50599" x2="82221" y2="52539"/>
                        <a14:foregroundMark x1="86116" y1="80048" x2="86165" y2="80181"/>
                        <a14:foregroundMark x1="31333" y1="31111" x2="38333" y2="40000"/>
                        <a14:foregroundMark x1="30667" y1="34444" x2="30667" y2="34444"/>
                        <a14:foregroundMark x1="30667" y1="34444" x2="30667" y2="34444"/>
                        <a14:foregroundMark x1="30667" y1="34444" x2="30667" y2="34444"/>
                        <a14:foregroundMark x1="37000" y1="53333" x2="40333" y2="52222"/>
                        <a14:foregroundMark x1="52000" y1="61111" x2="49667" y2="78889"/>
                        <a14:foregroundMark x1="60667" y1="65556" x2="57667" y2="77778"/>
                        <a14:foregroundMark x1="65255" y1="71243" x2="62667" y2="75556"/>
                        <a14:foregroundMark x1="66667" y1="68889" x2="66438" y2="69270"/>
                        <a14:foregroundMark x1="81000" y1="51111" x2="80333" y2="53333"/>
                        <a14:foregroundMark x1="77000" y1="66667" x2="78000" y2="63333"/>
                        <a14:foregroundMark x1="36333" y1="2222" x2="40333" y2="7778"/>
                        <a14:foregroundMark x1="31667" y1="36667" x2="31000" y2="36667"/>
                        <a14:foregroundMark x1="29667" y1="34444" x2="32000" y2="37778"/>
                        <a14:backgroundMark x1="28921" y1="34444" x2="29378" y2="35569"/>
                        <a14:backgroundMark x1="26667" y1="28889" x2="28921" y2="34444"/>
                        <a14:backgroundMark x1="23333" y1="34444" x2="25667" y2="40000"/>
                        <a14:backgroundMark x1="26000" y1="50000" x2="25000" y2="50000"/>
                        <a14:backgroundMark x1="28667" y1="62222" x2="25000" y2="63333"/>
                        <a14:backgroundMark x1="36333" y1="48889" x2="37530" y2="50384"/>
                        <a14:backgroundMark x1="77667" y1="46667" x2="77912" y2="46993"/>
                        <a14:backgroundMark x1="76000" y1="62222" x2="77333" y2="60000"/>
                        <a14:backgroundMark x1="80333" y1="64444" x2="81333" y2="63333"/>
                        <a14:backgroundMark x1="85333" y1="75556" x2="81000" y2="73333"/>
                        <a14:backgroundMark x1="86333" y1="80000" x2="86667" y2="83333"/>
                        <a14:backgroundMark x1="78000" y1="42222" x2="78567" y2="44743"/>
                        <a14:backgroundMark x1="77000" y1="63333" x2="76667" y2="65556"/>
                        <a14:backgroundMark x1="23667" y1="63333" x2="25667" y2="62222"/>
                        <a14:backgroundMark x1="25667" y1="95556" x2="28667" y2="92222"/>
                        <a14:backgroundMark x1="35333" y1="96667" x2="38333" y2="97778"/>
                        <a14:backgroundMark x1="52333" y1="33333" x2="51333" y2="40000"/>
                        <a14:backgroundMark x1="76000" y1="65556" x2="76667" y2="65556"/>
                        <a14:backgroundMark x1="87333" y1="81111" x2="88333" y2="91111"/>
                        <a14:backgroundMark x1="65667" y1="75556" x2="67667" y2="74444"/>
                        <a14:backgroundMark x1="66000" y1="73333" x2="66667" y2="73333"/>
                        <a14:backgroundMark x1="65667" y1="75556" x2="65667" y2="72222"/>
                        <a14:backgroundMark x1="67000" y1="71111" x2="66000" y2="73333"/>
                        <a14:backgroundMark x1="66000" y1="74444" x2="66667" y2="72222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551" y="2705150"/>
            <a:ext cx="1891157" cy="56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 descr="ARCUS AIR">
            <a:extLst>
              <a:ext uri="{FF2B5EF4-FFF2-40B4-BE49-F238E27FC236}">
                <a16:creationId xmlns:a16="http://schemas.microsoft.com/office/drawing/2014/main" id="{D7C67993-CD7F-9A93-BB9C-973515CAA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82"/>
          <a:stretch/>
        </p:blipFill>
        <p:spPr bwMode="auto">
          <a:xfrm>
            <a:off x="9424816" y="3611296"/>
            <a:ext cx="2269067" cy="47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6ECBEF2-88C8-B53B-4BCF-3E080EE62C33}"/>
              </a:ext>
            </a:extLst>
          </p:cNvPr>
          <p:cNvSpPr txBox="1"/>
          <p:nvPr/>
        </p:nvSpPr>
        <p:spPr>
          <a:xfrm>
            <a:off x="1077596" y="828666"/>
            <a:ext cx="9945064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5B1B82"/>
                </a:solidFill>
                <a:effectLst/>
                <a:uLnTx/>
                <a:uFillTx/>
                <a:latin typeface="Poppins"/>
              </a:defRPr>
            </a:lvl1pPr>
          </a:lstStyle>
          <a:p>
            <a:pPr marL="0" marR="0" lvl="0" indent="0" algn="ctr" defTabSz="914446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We are proudly working with some of the best healthcare clients in MENA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6F018E4A-4BFE-292C-D307-F7CA30E99EC5}"/>
              </a:ext>
            </a:extLst>
          </p:cNvPr>
          <p:cNvSpPr txBox="1"/>
          <p:nvPr/>
        </p:nvSpPr>
        <p:spPr>
          <a:xfrm>
            <a:off x="1222848" y="319618"/>
            <a:ext cx="9800753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60" rtl="0" eaLnBrk="1" fontAlgn="auto" latinLnBrk="0" hangingPunct="1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Large scale partnerships </a:t>
            </a:r>
          </a:p>
        </p:txBody>
      </p:sp>
      <p:pic>
        <p:nvPicPr>
          <p:cNvPr id="21" name="image-3 1" descr="preencoded.png">
            <a:extLst>
              <a:ext uri="{FF2B5EF4-FFF2-40B4-BE49-F238E27FC236}">
                <a16:creationId xmlns:a16="http://schemas.microsoft.com/office/drawing/2014/main" id="{1D0305E5-F3E0-9F64-8524-A153E01A4D1A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2528474" y="2129822"/>
            <a:ext cx="2139950" cy="641350"/>
          </a:xfrm>
          <a:prstGeom prst="rect">
            <a:avLst/>
          </a:prstGeom>
        </p:spPr>
      </p:pic>
      <p:pic>
        <p:nvPicPr>
          <p:cNvPr id="22" name="image-9 1" descr="preencoded.png">
            <a:extLst>
              <a:ext uri="{FF2B5EF4-FFF2-40B4-BE49-F238E27FC236}">
                <a16:creationId xmlns:a16="http://schemas.microsoft.com/office/drawing/2014/main" id="{5922F773-109B-835F-A930-D413E737995D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2443596" y="3416968"/>
            <a:ext cx="2806700" cy="692150"/>
          </a:xfrm>
          <a:prstGeom prst="rect">
            <a:avLst/>
          </a:prstGeom>
        </p:spPr>
      </p:pic>
      <p:pic>
        <p:nvPicPr>
          <p:cNvPr id="23" name="image-8 1" descr="preencoded.png">
            <a:extLst>
              <a:ext uri="{FF2B5EF4-FFF2-40B4-BE49-F238E27FC236}">
                <a16:creationId xmlns:a16="http://schemas.microsoft.com/office/drawing/2014/main" id="{53F812EB-90C1-0A38-BEC6-6D8F40EEA4D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5393373" y="3533307"/>
            <a:ext cx="2261312" cy="475771"/>
          </a:xfrm>
          <a:prstGeom prst="rect">
            <a:avLst/>
          </a:prstGeom>
        </p:spPr>
      </p:pic>
      <p:pic>
        <p:nvPicPr>
          <p:cNvPr id="24" name="image-7 1" descr="preencoded.png">
            <a:extLst>
              <a:ext uri="{FF2B5EF4-FFF2-40B4-BE49-F238E27FC236}">
                <a16:creationId xmlns:a16="http://schemas.microsoft.com/office/drawing/2014/main" id="{862A891F-1451-41F1-251E-7795DDEC1B24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7862071" y="3055030"/>
            <a:ext cx="1159009" cy="1224410"/>
          </a:xfrm>
          <a:prstGeom prst="rect">
            <a:avLst/>
          </a:prstGeom>
        </p:spPr>
      </p:pic>
      <p:pic>
        <p:nvPicPr>
          <p:cNvPr id="25" name="image-5 1" descr="preencoded.png">
            <a:extLst>
              <a:ext uri="{FF2B5EF4-FFF2-40B4-BE49-F238E27FC236}">
                <a16:creationId xmlns:a16="http://schemas.microsoft.com/office/drawing/2014/main" id="{C845C9AE-0C46-B243-1C7C-4F209F453951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87746" y="3334888"/>
            <a:ext cx="2355850" cy="781050"/>
          </a:xfrm>
          <a:prstGeom prst="rect">
            <a:avLst/>
          </a:prstGeom>
        </p:spPr>
      </p:pic>
      <p:pic>
        <p:nvPicPr>
          <p:cNvPr id="26" name="image-2 1" descr="preencoded.png">
            <a:extLst>
              <a:ext uri="{FF2B5EF4-FFF2-40B4-BE49-F238E27FC236}">
                <a16:creationId xmlns:a16="http://schemas.microsoft.com/office/drawing/2014/main" id="{200D4163-D91B-2FD2-D158-CB7A1823D641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155940" y="1815028"/>
            <a:ext cx="1231900" cy="1200150"/>
          </a:xfrm>
          <a:prstGeom prst="rect">
            <a:avLst/>
          </a:prstGeom>
        </p:spPr>
      </p:pic>
      <p:pic>
        <p:nvPicPr>
          <p:cNvPr id="27" name="image-4 1" descr="preencoded.png">
            <a:extLst>
              <a:ext uri="{FF2B5EF4-FFF2-40B4-BE49-F238E27FC236}">
                <a16:creationId xmlns:a16="http://schemas.microsoft.com/office/drawing/2014/main" id="{5E046D09-4DBF-D3F4-AAA2-5B7076B1BD40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305168" y="1836068"/>
            <a:ext cx="1085850" cy="1085850"/>
          </a:xfrm>
          <a:prstGeom prst="rect">
            <a:avLst/>
          </a:prstGeom>
        </p:spPr>
      </p:pic>
      <p:pic>
        <p:nvPicPr>
          <p:cNvPr id="28" name="image-6 1" descr="preencoded.png">
            <a:extLst>
              <a:ext uri="{FF2B5EF4-FFF2-40B4-BE49-F238E27FC236}">
                <a16:creationId xmlns:a16="http://schemas.microsoft.com/office/drawing/2014/main" id="{C54BC04C-FC03-0161-581A-A394C91DD665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6841737" y="2211221"/>
            <a:ext cx="2133144" cy="709157"/>
          </a:xfrm>
          <a:prstGeom prst="rect">
            <a:avLst/>
          </a:prstGeom>
        </p:spPr>
      </p:pic>
      <p:pic>
        <p:nvPicPr>
          <p:cNvPr id="31" name="image-15 1" descr="preencoded.png">
            <a:extLst>
              <a:ext uri="{FF2B5EF4-FFF2-40B4-BE49-F238E27FC236}">
                <a16:creationId xmlns:a16="http://schemas.microsoft.com/office/drawing/2014/main" id="{B1D75BFA-D559-EC9E-D0E1-F90DF9A3F013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/>
          <a:stretch/>
        </p:blipFill>
        <p:spPr>
          <a:xfrm>
            <a:off x="5846566" y="5579700"/>
            <a:ext cx="1860550" cy="914400"/>
          </a:xfrm>
          <a:prstGeom prst="rect">
            <a:avLst/>
          </a:prstGeom>
        </p:spPr>
      </p:pic>
      <p:pic>
        <p:nvPicPr>
          <p:cNvPr id="32" name="image-14 1" descr="preencoded.png">
            <a:extLst>
              <a:ext uri="{FF2B5EF4-FFF2-40B4-BE49-F238E27FC236}">
                <a16:creationId xmlns:a16="http://schemas.microsoft.com/office/drawing/2014/main" id="{47A78766-C06E-56D3-1ADB-20288016971A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3484366" y="5662250"/>
            <a:ext cx="2343150" cy="647700"/>
          </a:xfrm>
          <a:prstGeom prst="rect">
            <a:avLst/>
          </a:prstGeom>
        </p:spPr>
      </p:pic>
      <p:pic>
        <p:nvPicPr>
          <p:cNvPr id="33" name="image-13 1" descr="preencoded.png">
            <a:extLst>
              <a:ext uri="{FF2B5EF4-FFF2-40B4-BE49-F238E27FC236}">
                <a16:creationId xmlns:a16="http://schemas.microsoft.com/office/drawing/2014/main" id="{E98EDE58-EA8D-7A7C-E2B4-0057299DC05F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/>
          <a:stretch/>
        </p:blipFill>
        <p:spPr>
          <a:xfrm>
            <a:off x="2258816" y="5605100"/>
            <a:ext cx="1517650" cy="857250"/>
          </a:xfrm>
          <a:prstGeom prst="rect">
            <a:avLst/>
          </a:prstGeom>
        </p:spPr>
      </p:pic>
      <p:pic>
        <p:nvPicPr>
          <p:cNvPr id="35" name="Picture 34" descr="A black and white logo&#10;&#10;AI-generated content may be incorrect.">
            <a:extLst>
              <a:ext uri="{FF2B5EF4-FFF2-40B4-BE49-F238E27FC236}">
                <a16:creationId xmlns:a16="http://schemas.microsoft.com/office/drawing/2014/main" id="{71A80F6A-2C9D-AAAF-5872-C8E08102A23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904" y="4908677"/>
            <a:ext cx="2501578" cy="1055433"/>
          </a:xfrm>
          <a:prstGeom prst="rect">
            <a:avLst/>
          </a:prstGeom>
        </p:spPr>
      </p:pic>
      <p:pic>
        <p:nvPicPr>
          <p:cNvPr id="37" name="Picture 36" descr="A black and white logo&#10;&#10;AI-generated content may be incorrect.">
            <a:extLst>
              <a:ext uri="{FF2B5EF4-FFF2-40B4-BE49-F238E27FC236}">
                <a16:creationId xmlns:a16="http://schemas.microsoft.com/office/drawing/2014/main" id="{281BBEA4-78E0-AEBB-4694-30CE9F4AA3D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514" y="4649105"/>
            <a:ext cx="1350835" cy="475294"/>
          </a:xfrm>
          <a:prstGeom prst="rect">
            <a:avLst/>
          </a:prstGeom>
        </p:spPr>
      </p:pic>
      <p:pic>
        <p:nvPicPr>
          <p:cNvPr id="39" name="Picture 38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1549F833-7C6D-26F6-7AAF-BB83E3C904A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7" t="37633" r="23046" b="34329"/>
          <a:stretch/>
        </p:blipFill>
        <p:spPr>
          <a:xfrm>
            <a:off x="10690652" y="4704198"/>
            <a:ext cx="1441734" cy="42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8442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3638" y="-161001"/>
            <a:ext cx="12549378" cy="7220769"/>
          </a:xfrm>
          <a:custGeom>
            <a:avLst/>
            <a:gdLst/>
            <a:ahLst/>
            <a:cxnLst/>
            <a:rect l="l" t="t" r="r" b="b"/>
            <a:pathLst>
              <a:path w="12549378" h="7220769">
                <a:moveTo>
                  <a:pt x="0" y="0"/>
                </a:moveTo>
                <a:lnTo>
                  <a:pt x="12549378" y="0"/>
                </a:lnTo>
                <a:lnTo>
                  <a:pt x="12549378" y="7220769"/>
                </a:lnTo>
                <a:lnTo>
                  <a:pt x="0" y="7220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63503" y="-63503"/>
            <a:ext cx="12318997" cy="6984997"/>
          </a:xfrm>
          <a:custGeom>
            <a:avLst/>
            <a:gdLst/>
            <a:ahLst/>
            <a:cxnLst/>
            <a:rect l="l" t="t" r="r" b="b"/>
            <a:pathLst>
              <a:path w="12318997" h="6984997">
                <a:moveTo>
                  <a:pt x="0" y="0"/>
                </a:moveTo>
                <a:lnTo>
                  <a:pt x="12318997" y="0"/>
                </a:lnTo>
                <a:lnTo>
                  <a:pt x="12318997" y="6984997"/>
                </a:lnTo>
                <a:lnTo>
                  <a:pt x="0" y="69849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096000" y="1305165"/>
            <a:ext cx="2900172" cy="1572292"/>
          </a:xfrm>
          <a:custGeom>
            <a:avLst/>
            <a:gdLst/>
            <a:ahLst/>
            <a:cxnLst/>
            <a:rect l="l" t="t" r="r" b="b"/>
            <a:pathLst>
              <a:path w="2900172" h="1572292">
                <a:moveTo>
                  <a:pt x="0" y="0"/>
                </a:moveTo>
                <a:lnTo>
                  <a:pt x="2900172" y="0"/>
                </a:lnTo>
                <a:lnTo>
                  <a:pt x="2900172" y="1572292"/>
                </a:lnTo>
                <a:lnTo>
                  <a:pt x="0" y="15722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95275" y="1296762"/>
            <a:ext cx="2919222" cy="3118873"/>
            <a:chOff x="0" y="0"/>
            <a:chExt cx="2919222" cy="31188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19222" cy="3118866"/>
            </a:xfrm>
            <a:custGeom>
              <a:avLst/>
              <a:gdLst/>
              <a:ahLst/>
              <a:cxnLst/>
              <a:rect l="l" t="t" r="r" b="b"/>
              <a:pathLst>
                <a:path w="2919222" h="3118866">
                  <a:moveTo>
                    <a:pt x="9525" y="0"/>
                  </a:moveTo>
                  <a:lnTo>
                    <a:pt x="2909697" y="0"/>
                  </a:lnTo>
                  <a:lnTo>
                    <a:pt x="2919222" y="0"/>
                  </a:lnTo>
                  <a:lnTo>
                    <a:pt x="2919222" y="9525"/>
                  </a:lnTo>
                  <a:lnTo>
                    <a:pt x="2919222" y="1559433"/>
                  </a:lnTo>
                  <a:lnTo>
                    <a:pt x="2909697" y="1559433"/>
                  </a:lnTo>
                  <a:lnTo>
                    <a:pt x="2919222" y="1559433"/>
                  </a:lnTo>
                  <a:lnTo>
                    <a:pt x="2919222" y="3109341"/>
                  </a:lnTo>
                  <a:lnTo>
                    <a:pt x="2919222" y="3118866"/>
                  </a:lnTo>
                  <a:lnTo>
                    <a:pt x="2909697" y="3118866"/>
                  </a:lnTo>
                  <a:lnTo>
                    <a:pt x="9525" y="3118866"/>
                  </a:lnTo>
                  <a:lnTo>
                    <a:pt x="0" y="3118866"/>
                  </a:lnTo>
                  <a:lnTo>
                    <a:pt x="0" y="3109341"/>
                  </a:lnTo>
                  <a:lnTo>
                    <a:pt x="0" y="1559433"/>
                  </a:lnTo>
                  <a:lnTo>
                    <a:pt x="9525" y="1559433"/>
                  </a:lnTo>
                  <a:lnTo>
                    <a:pt x="0" y="1559433"/>
                  </a:lnTo>
                  <a:lnTo>
                    <a:pt x="0" y="9525"/>
                  </a:lnTo>
                  <a:lnTo>
                    <a:pt x="0" y="0"/>
                  </a:lnTo>
                  <a:lnTo>
                    <a:pt x="9525" y="0"/>
                  </a:ln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559433"/>
                  </a:lnTo>
                  <a:lnTo>
                    <a:pt x="19050" y="3109341"/>
                  </a:lnTo>
                  <a:lnTo>
                    <a:pt x="9525" y="3109341"/>
                  </a:lnTo>
                  <a:lnTo>
                    <a:pt x="9525" y="3099816"/>
                  </a:lnTo>
                  <a:lnTo>
                    <a:pt x="2909697" y="3099816"/>
                  </a:lnTo>
                  <a:lnTo>
                    <a:pt x="2909697" y="3109341"/>
                  </a:lnTo>
                  <a:lnTo>
                    <a:pt x="2900172" y="3109341"/>
                  </a:lnTo>
                  <a:lnTo>
                    <a:pt x="2900172" y="1559433"/>
                  </a:lnTo>
                  <a:lnTo>
                    <a:pt x="2900172" y="9525"/>
                  </a:lnTo>
                  <a:lnTo>
                    <a:pt x="2909697" y="9525"/>
                  </a:lnTo>
                  <a:lnTo>
                    <a:pt x="2909697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95275" y="4396521"/>
            <a:ext cx="2919222" cy="1847850"/>
            <a:chOff x="0" y="0"/>
            <a:chExt cx="2919222" cy="18478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19222" cy="1847850"/>
            </a:xfrm>
            <a:custGeom>
              <a:avLst/>
              <a:gdLst/>
              <a:ahLst/>
              <a:cxnLst/>
              <a:rect l="l" t="t" r="r" b="b"/>
              <a:pathLst>
                <a:path w="2919222" h="1847850">
                  <a:moveTo>
                    <a:pt x="9525" y="0"/>
                  </a:moveTo>
                  <a:lnTo>
                    <a:pt x="2909697" y="0"/>
                  </a:lnTo>
                  <a:lnTo>
                    <a:pt x="2919222" y="0"/>
                  </a:lnTo>
                  <a:lnTo>
                    <a:pt x="2919222" y="9525"/>
                  </a:lnTo>
                  <a:lnTo>
                    <a:pt x="2919222" y="923925"/>
                  </a:lnTo>
                  <a:lnTo>
                    <a:pt x="2909697" y="923925"/>
                  </a:lnTo>
                  <a:lnTo>
                    <a:pt x="2919222" y="923925"/>
                  </a:lnTo>
                  <a:lnTo>
                    <a:pt x="2919222" y="1838325"/>
                  </a:lnTo>
                  <a:lnTo>
                    <a:pt x="2919222" y="1847850"/>
                  </a:lnTo>
                  <a:lnTo>
                    <a:pt x="2909697" y="1847850"/>
                  </a:lnTo>
                  <a:lnTo>
                    <a:pt x="9525" y="1847850"/>
                  </a:lnTo>
                  <a:lnTo>
                    <a:pt x="0" y="1847850"/>
                  </a:lnTo>
                  <a:lnTo>
                    <a:pt x="0" y="1838325"/>
                  </a:lnTo>
                  <a:lnTo>
                    <a:pt x="0" y="923925"/>
                  </a:lnTo>
                  <a:lnTo>
                    <a:pt x="9525" y="923925"/>
                  </a:lnTo>
                  <a:lnTo>
                    <a:pt x="0" y="923925"/>
                  </a:lnTo>
                  <a:lnTo>
                    <a:pt x="0" y="9525"/>
                  </a:lnTo>
                  <a:lnTo>
                    <a:pt x="0" y="0"/>
                  </a:lnTo>
                  <a:lnTo>
                    <a:pt x="9525" y="0"/>
                  </a:ln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923925"/>
                  </a:lnTo>
                  <a:lnTo>
                    <a:pt x="19050" y="1838325"/>
                  </a:lnTo>
                  <a:lnTo>
                    <a:pt x="9525" y="1838325"/>
                  </a:lnTo>
                  <a:lnTo>
                    <a:pt x="9525" y="1828800"/>
                  </a:lnTo>
                  <a:lnTo>
                    <a:pt x="2909697" y="1828800"/>
                  </a:lnTo>
                  <a:lnTo>
                    <a:pt x="2909697" y="1838325"/>
                  </a:lnTo>
                  <a:lnTo>
                    <a:pt x="2900172" y="1838325"/>
                  </a:lnTo>
                  <a:lnTo>
                    <a:pt x="2900172" y="923925"/>
                  </a:lnTo>
                  <a:lnTo>
                    <a:pt x="2900172" y="9525"/>
                  </a:lnTo>
                  <a:lnTo>
                    <a:pt x="2909697" y="9525"/>
                  </a:lnTo>
                  <a:lnTo>
                    <a:pt x="2909697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6111532" y="1296759"/>
            <a:ext cx="2908424" cy="4947669"/>
            <a:chOff x="63500" y="63500"/>
            <a:chExt cx="2908427" cy="4947666"/>
          </a:xfrm>
        </p:grpSpPr>
        <p:sp>
          <p:nvSpPr>
            <p:cNvPr id="11" name="Freeform 11"/>
            <p:cNvSpPr/>
            <p:nvPr/>
          </p:nvSpPr>
          <p:spPr>
            <a:xfrm>
              <a:off x="63500" y="63500"/>
              <a:ext cx="2908427" cy="3118866"/>
            </a:xfrm>
            <a:custGeom>
              <a:avLst/>
              <a:gdLst/>
              <a:ahLst/>
              <a:cxnLst/>
              <a:rect l="l" t="t" r="r" b="b"/>
              <a:pathLst>
                <a:path w="2908427" h="3118866">
                  <a:moveTo>
                    <a:pt x="9525" y="0"/>
                  </a:moveTo>
                  <a:lnTo>
                    <a:pt x="2898902" y="0"/>
                  </a:lnTo>
                  <a:lnTo>
                    <a:pt x="2908427" y="0"/>
                  </a:lnTo>
                  <a:lnTo>
                    <a:pt x="2908427" y="9525"/>
                  </a:lnTo>
                  <a:lnTo>
                    <a:pt x="2908427" y="1559433"/>
                  </a:lnTo>
                  <a:lnTo>
                    <a:pt x="2898902" y="1559433"/>
                  </a:lnTo>
                  <a:lnTo>
                    <a:pt x="2908427" y="1559433"/>
                  </a:lnTo>
                  <a:lnTo>
                    <a:pt x="2908427" y="3109341"/>
                  </a:lnTo>
                  <a:lnTo>
                    <a:pt x="2908427" y="3118866"/>
                  </a:lnTo>
                  <a:lnTo>
                    <a:pt x="2898902" y="3118866"/>
                  </a:lnTo>
                  <a:lnTo>
                    <a:pt x="9525" y="3118866"/>
                  </a:lnTo>
                  <a:lnTo>
                    <a:pt x="0" y="3118866"/>
                  </a:lnTo>
                  <a:lnTo>
                    <a:pt x="0" y="3109341"/>
                  </a:lnTo>
                  <a:lnTo>
                    <a:pt x="0" y="1559433"/>
                  </a:lnTo>
                  <a:lnTo>
                    <a:pt x="9525" y="1559433"/>
                  </a:lnTo>
                  <a:lnTo>
                    <a:pt x="0" y="1559433"/>
                  </a:lnTo>
                  <a:lnTo>
                    <a:pt x="0" y="9525"/>
                  </a:lnTo>
                  <a:lnTo>
                    <a:pt x="0" y="0"/>
                  </a:lnTo>
                  <a:lnTo>
                    <a:pt x="9525" y="0"/>
                  </a:ln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559433"/>
                  </a:lnTo>
                  <a:lnTo>
                    <a:pt x="19050" y="3109341"/>
                  </a:lnTo>
                  <a:lnTo>
                    <a:pt x="9525" y="3109341"/>
                  </a:lnTo>
                  <a:lnTo>
                    <a:pt x="9525" y="3099816"/>
                  </a:lnTo>
                  <a:lnTo>
                    <a:pt x="2898902" y="3099816"/>
                  </a:lnTo>
                  <a:lnTo>
                    <a:pt x="2898902" y="3109341"/>
                  </a:lnTo>
                  <a:lnTo>
                    <a:pt x="2889377" y="3109341"/>
                  </a:lnTo>
                  <a:lnTo>
                    <a:pt x="2889377" y="1559433"/>
                  </a:lnTo>
                  <a:lnTo>
                    <a:pt x="2889377" y="9525"/>
                  </a:lnTo>
                  <a:lnTo>
                    <a:pt x="2898902" y="9525"/>
                  </a:lnTo>
                  <a:lnTo>
                    <a:pt x="289890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747474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Freeform 12"/>
            <p:cNvSpPr/>
            <p:nvPr/>
          </p:nvSpPr>
          <p:spPr>
            <a:xfrm>
              <a:off x="63500" y="3163316"/>
              <a:ext cx="2908427" cy="1847850"/>
            </a:xfrm>
            <a:custGeom>
              <a:avLst/>
              <a:gdLst/>
              <a:ahLst/>
              <a:cxnLst/>
              <a:rect l="l" t="t" r="r" b="b"/>
              <a:pathLst>
                <a:path w="2908427" h="1847850">
                  <a:moveTo>
                    <a:pt x="9525" y="0"/>
                  </a:moveTo>
                  <a:lnTo>
                    <a:pt x="2898902" y="0"/>
                  </a:lnTo>
                  <a:lnTo>
                    <a:pt x="2908427" y="0"/>
                  </a:lnTo>
                  <a:lnTo>
                    <a:pt x="2908427" y="9525"/>
                  </a:lnTo>
                  <a:lnTo>
                    <a:pt x="2908427" y="923925"/>
                  </a:lnTo>
                  <a:lnTo>
                    <a:pt x="2898902" y="923925"/>
                  </a:lnTo>
                  <a:lnTo>
                    <a:pt x="2908427" y="923925"/>
                  </a:lnTo>
                  <a:lnTo>
                    <a:pt x="2908427" y="1838325"/>
                  </a:lnTo>
                  <a:lnTo>
                    <a:pt x="2908427" y="1847850"/>
                  </a:lnTo>
                  <a:lnTo>
                    <a:pt x="2898902" y="1847850"/>
                  </a:lnTo>
                  <a:lnTo>
                    <a:pt x="9525" y="1847850"/>
                  </a:lnTo>
                  <a:lnTo>
                    <a:pt x="0" y="1847850"/>
                  </a:lnTo>
                  <a:lnTo>
                    <a:pt x="0" y="1838325"/>
                  </a:lnTo>
                  <a:lnTo>
                    <a:pt x="0" y="923925"/>
                  </a:lnTo>
                  <a:lnTo>
                    <a:pt x="9525" y="923925"/>
                  </a:lnTo>
                  <a:lnTo>
                    <a:pt x="0" y="923925"/>
                  </a:lnTo>
                  <a:lnTo>
                    <a:pt x="0" y="9525"/>
                  </a:lnTo>
                  <a:lnTo>
                    <a:pt x="0" y="0"/>
                  </a:lnTo>
                  <a:lnTo>
                    <a:pt x="9525" y="0"/>
                  </a:ln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923925"/>
                  </a:lnTo>
                  <a:lnTo>
                    <a:pt x="19050" y="1838325"/>
                  </a:lnTo>
                  <a:lnTo>
                    <a:pt x="9525" y="1838325"/>
                  </a:lnTo>
                  <a:lnTo>
                    <a:pt x="9525" y="1828800"/>
                  </a:lnTo>
                  <a:lnTo>
                    <a:pt x="2898902" y="1828800"/>
                  </a:lnTo>
                  <a:lnTo>
                    <a:pt x="2898902" y="1838325"/>
                  </a:lnTo>
                  <a:lnTo>
                    <a:pt x="2889377" y="1838325"/>
                  </a:lnTo>
                  <a:lnTo>
                    <a:pt x="2889377" y="923925"/>
                  </a:lnTo>
                  <a:lnTo>
                    <a:pt x="2889377" y="9525"/>
                  </a:lnTo>
                  <a:lnTo>
                    <a:pt x="2898902" y="9525"/>
                  </a:lnTo>
                  <a:lnTo>
                    <a:pt x="289890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3207226" y="1296759"/>
            <a:ext cx="2908424" cy="4947669"/>
            <a:chOff x="63500" y="63500"/>
            <a:chExt cx="2908427" cy="4947666"/>
          </a:xfrm>
        </p:grpSpPr>
        <p:sp>
          <p:nvSpPr>
            <p:cNvPr id="17" name="Freeform 17"/>
            <p:cNvSpPr/>
            <p:nvPr/>
          </p:nvSpPr>
          <p:spPr>
            <a:xfrm>
              <a:off x="63500" y="63500"/>
              <a:ext cx="2908427" cy="3118866"/>
            </a:xfrm>
            <a:custGeom>
              <a:avLst/>
              <a:gdLst/>
              <a:ahLst/>
              <a:cxnLst/>
              <a:rect l="l" t="t" r="r" b="b"/>
              <a:pathLst>
                <a:path w="2908427" h="3118866">
                  <a:moveTo>
                    <a:pt x="9525" y="0"/>
                  </a:moveTo>
                  <a:lnTo>
                    <a:pt x="2898902" y="0"/>
                  </a:lnTo>
                  <a:lnTo>
                    <a:pt x="2908427" y="0"/>
                  </a:lnTo>
                  <a:lnTo>
                    <a:pt x="2908427" y="9525"/>
                  </a:lnTo>
                  <a:lnTo>
                    <a:pt x="2908427" y="1559433"/>
                  </a:lnTo>
                  <a:lnTo>
                    <a:pt x="2898902" y="1559433"/>
                  </a:lnTo>
                  <a:lnTo>
                    <a:pt x="2908427" y="1559433"/>
                  </a:lnTo>
                  <a:lnTo>
                    <a:pt x="2908427" y="3109341"/>
                  </a:lnTo>
                  <a:lnTo>
                    <a:pt x="2908427" y="3118866"/>
                  </a:lnTo>
                  <a:lnTo>
                    <a:pt x="2898902" y="3118866"/>
                  </a:lnTo>
                  <a:lnTo>
                    <a:pt x="9525" y="3118866"/>
                  </a:lnTo>
                  <a:lnTo>
                    <a:pt x="0" y="3118866"/>
                  </a:lnTo>
                  <a:lnTo>
                    <a:pt x="0" y="3109341"/>
                  </a:lnTo>
                  <a:lnTo>
                    <a:pt x="0" y="1559433"/>
                  </a:lnTo>
                  <a:lnTo>
                    <a:pt x="9525" y="1559433"/>
                  </a:lnTo>
                  <a:lnTo>
                    <a:pt x="0" y="1559433"/>
                  </a:lnTo>
                  <a:lnTo>
                    <a:pt x="0" y="9525"/>
                  </a:lnTo>
                  <a:lnTo>
                    <a:pt x="0" y="0"/>
                  </a:lnTo>
                  <a:lnTo>
                    <a:pt x="9525" y="0"/>
                  </a:ln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559433"/>
                  </a:lnTo>
                  <a:lnTo>
                    <a:pt x="19050" y="3109341"/>
                  </a:lnTo>
                  <a:lnTo>
                    <a:pt x="9525" y="3109341"/>
                  </a:lnTo>
                  <a:lnTo>
                    <a:pt x="9525" y="3099816"/>
                  </a:lnTo>
                  <a:lnTo>
                    <a:pt x="2898902" y="3099816"/>
                  </a:lnTo>
                  <a:lnTo>
                    <a:pt x="2898902" y="3109341"/>
                  </a:lnTo>
                  <a:lnTo>
                    <a:pt x="2889377" y="3109341"/>
                  </a:lnTo>
                  <a:lnTo>
                    <a:pt x="2889377" y="1559433"/>
                  </a:lnTo>
                  <a:lnTo>
                    <a:pt x="2889377" y="9525"/>
                  </a:lnTo>
                  <a:lnTo>
                    <a:pt x="2898902" y="9525"/>
                  </a:lnTo>
                  <a:lnTo>
                    <a:pt x="289890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" name="Freeform 18"/>
            <p:cNvSpPr/>
            <p:nvPr/>
          </p:nvSpPr>
          <p:spPr>
            <a:xfrm>
              <a:off x="63500" y="3163316"/>
              <a:ext cx="2908427" cy="1847850"/>
            </a:xfrm>
            <a:custGeom>
              <a:avLst/>
              <a:gdLst/>
              <a:ahLst/>
              <a:cxnLst/>
              <a:rect l="l" t="t" r="r" b="b"/>
              <a:pathLst>
                <a:path w="2908427" h="1847850">
                  <a:moveTo>
                    <a:pt x="9525" y="0"/>
                  </a:moveTo>
                  <a:lnTo>
                    <a:pt x="2898902" y="0"/>
                  </a:lnTo>
                  <a:lnTo>
                    <a:pt x="2908427" y="0"/>
                  </a:lnTo>
                  <a:lnTo>
                    <a:pt x="2908427" y="9525"/>
                  </a:lnTo>
                  <a:lnTo>
                    <a:pt x="2908427" y="923925"/>
                  </a:lnTo>
                  <a:lnTo>
                    <a:pt x="2898902" y="923925"/>
                  </a:lnTo>
                  <a:lnTo>
                    <a:pt x="2908427" y="923925"/>
                  </a:lnTo>
                  <a:lnTo>
                    <a:pt x="2908427" y="1838325"/>
                  </a:lnTo>
                  <a:lnTo>
                    <a:pt x="2908427" y="1847850"/>
                  </a:lnTo>
                  <a:lnTo>
                    <a:pt x="2898902" y="1847850"/>
                  </a:lnTo>
                  <a:lnTo>
                    <a:pt x="9525" y="1847850"/>
                  </a:lnTo>
                  <a:lnTo>
                    <a:pt x="0" y="1847850"/>
                  </a:lnTo>
                  <a:lnTo>
                    <a:pt x="0" y="1838325"/>
                  </a:lnTo>
                  <a:lnTo>
                    <a:pt x="0" y="923925"/>
                  </a:lnTo>
                  <a:lnTo>
                    <a:pt x="9525" y="923925"/>
                  </a:lnTo>
                  <a:lnTo>
                    <a:pt x="0" y="923925"/>
                  </a:lnTo>
                  <a:lnTo>
                    <a:pt x="0" y="9525"/>
                  </a:lnTo>
                  <a:lnTo>
                    <a:pt x="0" y="0"/>
                  </a:lnTo>
                  <a:lnTo>
                    <a:pt x="9525" y="0"/>
                  </a:ln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923925"/>
                  </a:lnTo>
                  <a:lnTo>
                    <a:pt x="19050" y="1838325"/>
                  </a:lnTo>
                  <a:lnTo>
                    <a:pt x="9525" y="1838325"/>
                  </a:lnTo>
                  <a:lnTo>
                    <a:pt x="9525" y="1828800"/>
                  </a:lnTo>
                  <a:lnTo>
                    <a:pt x="2898902" y="1828800"/>
                  </a:lnTo>
                  <a:lnTo>
                    <a:pt x="2898902" y="1838325"/>
                  </a:lnTo>
                  <a:lnTo>
                    <a:pt x="2889377" y="1838325"/>
                  </a:lnTo>
                  <a:lnTo>
                    <a:pt x="2889377" y="923925"/>
                  </a:lnTo>
                  <a:lnTo>
                    <a:pt x="2889377" y="9525"/>
                  </a:lnTo>
                  <a:lnTo>
                    <a:pt x="2898902" y="9525"/>
                  </a:lnTo>
                  <a:lnTo>
                    <a:pt x="289890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8993568" y="1294549"/>
            <a:ext cx="2908424" cy="4947656"/>
            <a:chOff x="63500" y="63500"/>
            <a:chExt cx="2908427" cy="4947666"/>
          </a:xfrm>
        </p:grpSpPr>
        <p:sp>
          <p:nvSpPr>
            <p:cNvPr id="21" name="Freeform 21"/>
            <p:cNvSpPr/>
            <p:nvPr/>
          </p:nvSpPr>
          <p:spPr>
            <a:xfrm>
              <a:off x="63500" y="63500"/>
              <a:ext cx="2908427" cy="3118866"/>
            </a:xfrm>
            <a:custGeom>
              <a:avLst/>
              <a:gdLst/>
              <a:ahLst/>
              <a:cxnLst/>
              <a:rect l="l" t="t" r="r" b="b"/>
              <a:pathLst>
                <a:path w="2908427" h="3118866">
                  <a:moveTo>
                    <a:pt x="9525" y="0"/>
                  </a:moveTo>
                  <a:lnTo>
                    <a:pt x="2898902" y="0"/>
                  </a:lnTo>
                  <a:lnTo>
                    <a:pt x="2908427" y="0"/>
                  </a:lnTo>
                  <a:lnTo>
                    <a:pt x="2908427" y="9525"/>
                  </a:lnTo>
                  <a:lnTo>
                    <a:pt x="2908427" y="1559433"/>
                  </a:lnTo>
                  <a:lnTo>
                    <a:pt x="2898902" y="1559433"/>
                  </a:lnTo>
                  <a:lnTo>
                    <a:pt x="2908427" y="1559433"/>
                  </a:lnTo>
                  <a:lnTo>
                    <a:pt x="2908427" y="3109341"/>
                  </a:lnTo>
                  <a:lnTo>
                    <a:pt x="2908427" y="3118866"/>
                  </a:lnTo>
                  <a:lnTo>
                    <a:pt x="2898902" y="3118866"/>
                  </a:lnTo>
                  <a:lnTo>
                    <a:pt x="9525" y="3118866"/>
                  </a:lnTo>
                  <a:lnTo>
                    <a:pt x="0" y="3118866"/>
                  </a:lnTo>
                  <a:lnTo>
                    <a:pt x="0" y="3109341"/>
                  </a:lnTo>
                  <a:lnTo>
                    <a:pt x="0" y="1559433"/>
                  </a:lnTo>
                  <a:lnTo>
                    <a:pt x="9525" y="1559433"/>
                  </a:lnTo>
                  <a:lnTo>
                    <a:pt x="0" y="1559433"/>
                  </a:lnTo>
                  <a:lnTo>
                    <a:pt x="0" y="9525"/>
                  </a:lnTo>
                  <a:lnTo>
                    <a:pt x="0" y="0"/>
                  </a:lnTo>
                  <a:lnTo>
                    <a:pt x="9525" y="0"/>
                  </a:ln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1559433"/>
                  </a:lnTo>
                  <a:lnTo>
                    <a:pt x="19050" y="3109341"/>
                  </a:lnTo>
                  <a:lnTo>
                    <a:pt x="9525" y="3109341"/>
                  </a:lnTo>
                  <a:lnTo>
                    <a:pt x="9525" y="3099816"/>
                  </a:lnTo>
                  <a:lnTo>
                    <a:pt x="2898902" y="3099816"/>
                  </a:lnTo>
                  <a:lnTo>
                    <a:pt x="2898902" y="3109341"/>
                  </a:lnTo>
                  <a:lnTo>
                    <a:pt x="2889377" y="3109341"/>
                  </a:lnTo>
                  <a:lnTo>
                    <a:pt x="2889377" y="1559433"/>
                  </a:lnTo>
                  <a:lnTo>
                    <a:pt x="2889377" y="9525"/>
                  </a:lnTo>
                  <a:lnTo>
                    <a:pt x="2898902" y="9525"/>
                  </a:lnTo>
                  <a:lnTo>
                    <a:pt x="289890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" name="Freeform 22"/>
            <p:cNvSpPr/>
            <p:nvPr/>
          </p:nvSpPr>
          <p:spPr>
            <a:xfrm>
              <a:off x="63500" y="3163316"/>
              <a:ext cx="2908427" cy="1847850"/>
            </a:xfrm>
            <a:custGeom>
              <a:avLst/>
              <a:gdLst/>
              <a:ahLst/>
              <a:cxnLst/>
              <a:rect l="l" t="t" r="r" b="b"/>
              <a:pathLst>
                <a:path w="2908427" h="1847850">
                  <a:moveTo>
                    <a:pt x="9525" y="0"/>
                  </a:moveTo>
                  <a:lnTo>
                    <a:pt x="2898902" y="0"/>
                  </a:lnTo>
                  <a:lnTo>
                    <a:pt x="2908427" y="0"/>
                  </a:lnTo>
                  <a:lnTo>
                    <a:pt x="2908427" y="9525"/>
                  </a:lnTo>
                  <a:lnTo>
                    <a:pt x="2908427" y="923925"/>
                  </a:lnTo>
                  <a:lnTo>
                    <a:pt x="2898902" y="923925"/>
                  </a:lnTo>
                  <a:lnTo>
                    <a:pt x="2908427" y="923925"/>
                  </a:lnTo>
                  <a:lnTo>
                    <a:pt x="2908427" y="1838325"/>
                  </a:lnTo>
                  <a:lnTo>
                    <a:pt x="2908427" y="1847850"/>
                  </a:lnTo>
                  <a:lnTo>
                    <a:pt x="2898902" y="1847850"/>
                  </a:lnTo>
                  <a:lnTo>
                    <a:pt x="9525" y="1847850"/>
                  </a:lnTo>
                  <a:lnTo>
                    <a:pt x="0" y="1847850"/>
                  </a:lnTo>
                  <a:lnTo>
                    <a:pt x="0" y="1838325"/>
                  </a:lnTo>
                  <a:lnTo>
                    <a:pt x="0" y="923925"/>
                  </a:lnTo>
                  <a:lnTo>
                    <a:pt x="9525" y="923925"/>
                  </a:lnTo>
                  <a:lnTo>
                    <a:pt x="0" y="923925"/>
                  </a:lnTo>
                  <a:lnTo>
                    <a:pt x="0" y="9525"/>
                  </a:lnTo>
                  <a:lnTo>
                    <a:pt x="0" y="0"/>
                  </a:lnTo>
                  <a:lnTo>
                    <a:pt x="9525" y="0"/>
                  </a:lnTo>
                  <a:moveTo>
                    <a:pt x="9525" y="19050"/>
                  </a:moveTo>
                  <a:lnTo>
                    <a:pt x="9525" y="9525"/>
                  </a:lnTo>
                  <a:lnTo>
                    <a:pt x="19050" y="9525"/>
                  </a:lnTo>
                  <a:lnTo>
                    <a:pt x="19050" y="923925"/>
                  </a:lnTo>
                  <a:lnTo>
                    <a:pt x="19050" y="1838325"/>
                  </a:lnTo>
                  <a:lnTo>
                    <a:pt x="9525" y="1838325"/>
                  </a:lnTo>
                  <a:lnTo>
                    <a:pt x="9525" y="1828800"/>
                  </a:lnTo>
                  <a:lnTo>
                    <a:pt x="2898902" y="1828800"/>
                  </a:lnTo>
                  <a:lnTo>
                    <a:pt x="2898902" y="1838325"/>
                  </a:lnTo>
                  <a:lnTo>
                    <a:pt x="2889377" y="1838325"/>
                  </a:lnTo>
                  <a:lnTo>
                    <a:pt x="2889377" y="923925"/>
                  </a:lnTo>
                  <a:lnTo>
                    <a:pt x="2889377" y="9525"/>
                  </a:lnTo>
                  <a:lnTo>
                    <a:pt x="2898902" y="9525"/>
                  </a:lnTo>
                  <a:lnTo>
                    <a:pt x="2898902" y="19050"/>
                  </a:lnTo>
                  <a:lnTo>
                    <a:pt x="9525" y="19050"/>
                  </a:lnTo>
                  <a:close/>
                </a:path>
              </a:pathLst>
            </a:custGeom>
            <a:solidFill>
              <a:srgbClr val="AEAEAE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5" name="Freeform 25"/>
          <p:cNvSpPr/>
          <p:nvPr/>
        </p:nvSpPr>
        <p:spPr>
          <a:xfrm>
            <a:off x="3238653" y="1306256"/>
            <a:ext cx="2831025" cy="1579607"/>
          </a:xfrm>
          <a:custGeom>
            <a:avLst/>
            <a:gdLst/>
            <a:ahLst/>
            <a:cxnLst/>
            <a:rect l="l" t="t" r="r" b="b"/>
            <a:pathLst>
              <a:path w="2906554" h="1579607">
                <a:moveTo>
                  <a:pt x="0" y="0"/>
                </a:moveTo>
                <a:lnTo>
                  <a:pt x="2906554" y="0"/>
                </a:lnTo>
                <a:lnTo>
                  <a:pt x="2906554" y="1579607"/>
                </a:lnTo>
                <a:lnTo>
                  <a:pt x="0" y="15796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595" r="-1379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45407" y="57373"/>
            <a:ext cx="10633643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Empowering Healthcare Worldwide: </a:t>
            </a:r>
          </a:p>
          <a:p>
            <a:pPr marL="0" marR="0" lvl="0" indent="0" algn="ctr" defTabSz="914400" rtl="0" eaLnBrk="1" fontAlgn="auto" latinLnBrk="0" hangingPunct="1">
              <a:lnSpc>
                <a:spcPts val="3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TachyHealth’s Strategic Global Hubs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412522" y="4659578"/>
            <a:ext cx="2127084" cy="1111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20" normalizeH="0" baseline="0" noProof="0" err="1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TachyHealth</a:t>
            </a:r>
            <a:r>
              <a:rPr kumimoji="0" lang="en-US" sz="1050" b="0" i="0" u="none" strike="noStrike" kern="1200" cap="none" spc="20" normalizeH="0" baseline="0" noProof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, Inc Delaware 16192 Coastal </a:t>
            </a:r>
          </a:p>
          <a:p>
            <a:pPr marL="0" marR="0" lvl="0" indent="0" algn="ctr" defTabSz="914400" rtl="0" eaLnBrk="1" fontAlgn="auto" latinLnBrk="0" hangingPunct="1">
              <a:lnSpc>
                <a:spcPts val="12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20" normalizeH="0" baseline="0" noProof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Highway</a:t>
            </a: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20" normalizeH="0" baseline="0" noProof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Lewes, DE 19958</a:t>
            </a:r>
          </a:p>
          <a:p>
            <a:pPr marL="0" marR="0" lvl="0" indent="0" algn="ctr" defTabSz="914400" rtl="0" eaLnBrk="1" fontAlgn="auto" latinLnBrk="0" hangingPunct="1">
              <a:lnSpc>
                <a:spcPts val="98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22" normalizeH="0" baseline="0" noProof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Business license </a:t>
            </a:r>
          </a:p>
          <a:p>
            <a:pPr marL="0" marR="0" lvl="0" indent="0" algn="ctr" defTabSz="914400" rtl="0" eaLnBrk="1" fontAlgn="auto" latinLnBrk="0" hangingPunct="1">
              <a:lnSpc>
                <a:spcPts val="184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20" normalizeH="0" baseline="0" noProof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#7076408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31214" y="4659578"/>
            <a:ext cx="2627346" cy="1175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20" normalizeH="0" baseline="0" noProof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TGM HOLDINGS LIMITED</a:t>
            </a:r>
          </a:p>
          <a:p>
            <a:pPr marL="0" marR="0" lvl="0" indent="0" algn="ctr" defTabSz="914400" rtl="0" eaLnBrk="1" fontAlgn="auto" latinLnBrk="0" hangingPunct="1">
              <a:lnSpc>
                <a:spcPts val="14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20" normalizeH="0" baseline="0" noProof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DD-15-134-004 - 007, Level 15, </a:t>
            </a:r>
            <a:r>
              <a:rPr kumimoji="0" lang="en-US" sz="1050" b="0" i="0" u="none" strike="noStrike" kern="1200" cap="none" spc="20" normalizeH="0" baseline="0" noProof="0" err="1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Wework</a:t>
            </a:r>
            <a:r>
              <a:rPr kumimoji="0" lang="en-US" sz="1050" b="0" i="0" u="none" strike="noStrike" kern="1200" cap="none" spc="20" normalizeH="0" baseline="0" noProof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 Hub71, Al </a:t>
            </a:r>
            <a:r>
              <a:rPr kumimoji="0" lang="en-US" sz="1050" b="0" i="0" u="none" strike="noStrike" kern="1200" cap="none" spc="20" normalizeH="0" baseline="0" noProof="0" err="1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Khatem</a:t>
            </a:r>
            <a:r>
              <a:rPr kumimoji="0" lang="en-US" sz="1050" b="0" i="0" u="none" strike="noStrike" kern="1200" cap="none" spc="20" normalizeH="0" baseline="0" noProof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 Tower,</a:t>
            </a:r>
          </a:p>
          <a:p>
            <a:pPr marL="0" marR="0" lvl="0" indent="0" algn="ctr" defTabSz="914400" rtl="0" eaLnBrk="1" fontAlgn="auto" latinLnBrk="0" hangingPunct="1">
              <a:lnSpc>
                <a:spcPts val="14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20" normalizeH="0" baseline="0" noProof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Abu Dhabi Global Market Square, Al </a:t>
            </a:r>
            <a:r>
              <a:rPr kumimoji="0" lang="en-US" sz="1050" b="0" i="0" u="none" strike="noStrike" kern="1200" cap="none" spc="20" normalizeH="0" baseline="0" noProof="0" err="1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Maryah</a:t>
            </a:r>
            <a:r>
              <a:rPr kumimoji="0" lang="en-US" sz="1050" b="0" i="0" u="none" strike="noStrike" kern="1200" cap="none" spc="20" normalizeH="0" baseline="0" noProof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 Island,</a:t>
            </a:r>
          </a:p>
          <a:p>
            <a:pPr marL="0" marR="0" lvl="0" indent="0" algn="ctr" defTabSz="914400" rtl="0" eaLnBrk="1" fontAlgn="auto" latinLnBrk="0" hangingPunct="1">
              <a:lnSpc>
                <a:spcPts val="175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22" normalizeH="0" baseline="0" noProof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Abu Dhabi, United Arab Emirates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26905" y="4659578"/>
            <a:ext cx="2533936" cy="752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20" normalizeH="0" baseline="0" noProof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TachyHealth is located at In5-Tech in Dubai Internet City</a:t>
            </a:r>
          </a:p>
          <a:p>
            <a:pPr marL="0" marR="0" lvl="0" indent="0" algn="ctr" defTabSz="914400" rtl="0" eaLnBrk="1" fontAlgn="auto" latinLnBrk="0" hangingPunct="1">
              <a:lnSpc>
                <a:spcPts val="12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22" normalizeH="0" baseline="0" noProof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Business license FZ-</a:t>
            </a: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20" normalizeH="0" baseline="0" noProof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LLC #96474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6343" y="4791679"/>
            <a:ext cx="2343849" cy="742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20" normalizeH="0" baseline="0" noProof="0" err="1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TachyHealth</a:t>
            </a:r>
            <a:r>
              <a:rPr kumimoji="0" lang="en-US" sz="1050" b="0" i="0" u="none" strike="noStrike" kern="1200" cap="none" spc="20" normalizeH="0" baseline="0" noProof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 LLC is located in Riyadh, KSA Registered in MISA </a:t>
            </a:r>
          </a:p>
          <a:p>
            <a:pPr marL="0" marR="0" lvl="0" indent="0" algn="ctr" defTabSz="914400" rtl="0" eaLnBrk="1" fontAlgn="auto" latinLnBrk="0" hangingPunct="1">
              <a:lnSpc>
                <a:spcPts val="124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22" normalizeH="0" baseline="0" noProof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Business license </a:t>
            </a:r>
          </a:p>
          <a:p>
            <a:pPr marL="0" marR="0" lvl="0" indent="0" algn="ctr" defTabSz="914400" rtl="0" eaLnBrk="1" fontAlgn="auto" latinLnBrk="0" hangingPunct="1">
              <a:lnSpc>
                <a:spcPts val="172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20" normalizeH="0" baseline="0" noProof="0">
                <a:ln>
                  <a:noFill/>
                </a:ln>
                <a:solidFill>
                  <a:srgbClr val="E8E8E8"/>
                </a:solidFill>
                <a:effectLst/>
                <a:uLnTx/>
                <a:uFillTx/>
                <a:latin typeface="Poppins" pitchFamily="2" charset="77"/>
                <a:ea typeface="IBM Plex Sans Condensed"/>
                <a:cs typeface="Poppins" pitchFamily="2" charset="77"/>
                <a:sym typeface="IBM Plex Sans Condensed"/>
              </a:rPr>
              <a:t>#102104211106610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412522" y="3415147"/>
            <a:ext cx="2439895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47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oppins" pitchFamily="2" charset="77"/>
                <a:ea typeface="IBM Plex Sans Condensed Bold"/>
                <a:cs typeface="Poppins" pitchFamily="2" charset="77"/>
                <a:sym typeface="IBM Plex Sans Condensed Bold"/>
              </a:rPr>
              <a:t>Delaware, USA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457975" y="3419444"/>
            <a:ext cx="2601568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47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oppins" pitchFamily="2" charset="77"/>
                <a:ea typeface="IBM Plex Sans Condensed Bold"/>
                <a:cs typeface="Poppins" pitchFamily="2" charset="77"/>
                <a:sym typeface="IBM Plex Sans Condensed Bold"/>
              </a:rPr>
              <a:t>Abu Dhabi, UAE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526803" y="3415147"/>
            <a:ext cx="1838077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47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oppins" pitchFamily="2" charset="77"/>
                <a:ea typeface="IBM Plex Sans Condensed Bold"/>
                <a:cs typeface="Poppins" pitchFamily="2" charset="77"/>
                <a:sym typeface="IBM Plex Sans Condensed Bold"/>
              </a:rPr>
              <a:t>Dubai, UAE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85926" y="3415147"/>
            <a:ext cx="1972066" cy="467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47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oppins" pitchFamily="2" charset="77"/>
                <a:ea typeface="IBM Plex Sans Condensed Bold"/>
                <a:cs typeface="Poppins" pitchFamily="2" charset="77"/>
                <a:sym typeface="IBM Plex Sans Condensed Bold"/>
              </a:rPr>
              <a:t>Riyadh, KSA</a:t>
            </a:r>
          </a:p>
        </p:txBody>
      </p:sp>
      <p:pic>
        <p:nvPicPr>
          <p:cNvPr id="36" name="Picture 35" descr="A heart with dots and lines in it&#10;&#10;Description automatically generated">
            <a:extLst>
              <a:ext uri="{FF2B5EF4-FFF2-40B4-BE49-F238E27FC236}">
                <a16:creationId xmlns:a16="http://schemas.microsoft.com/office/drawing/2014/main" id="{15AF9C88-DB4A-FA85-89E4-0E4D34D9D2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638" y="-98604"/>
            <a:ext cx="895173" cy="694215"/>
          </a:xfrm>
          <a:prstGeom prst="rect">
            <a:avLst/>
          </a:prstGeom>
        </p:spPr>
      </p:pic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A64559E3-13CD-4792-A49F-363C9D100827}"/>
              </a:ext>
            </a:extLst>
          </p:cNvPr>
          <p:cNvSpPr txBox="1">
            <a:spLocks/>
          </p:cNvSpPr>
          <p:nvPr/>
        </p:nvSpPr>
        <p:spPr>
          <a:xfrm>
            <a:off x="8609374" y="6354923"/>
            <a:ext cx="2741861" cy="364947"/>
          </a:xfrm>
          <a:prstGeom prst="rect">
            <a:avLst/>
          </a:prstGeom>
        </p:spPr>
        <p:txBody>
          <a:bodyPr vert="horz" lIns="91395" tIns="45698" rIns="91395" bIns="45698" rtlCol="0" anchor="ctr"/>
          <a:lstStyle>
            <a:defPPr>
              <a:defRPr lang="x-none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884866-2612-44FE-BED6-48B9181DF8CD}" type="slidenum"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pic>
        <p:nvPicPr>
          <p:cNvPr id="13" name="Picture 12" descr="A city with many tall buildings&#10;&#10;Description automatically generated">
            <a:extLst>
              <a:ext uri="{FF2B5EF4-FFF2-40B4-BE49-F238E27FC236}">
                <a16:creationId xmlns:a16="http://schemas.microsoft.com/office/drawing/2014/main" id="{747AAF27-A46B-6A41-2797-DC335D519D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0" y="1321831"/>
            <a:ext cx="2867994" cy="1542335"/>
          </a:xfrm>
          <a:prstGeom prst="rect">
            <a:avLst/>
          </a:prstGeom>
        </p:spPr>
      </p:pic>
      <p:pic>
        <p:nvPicPr>
          <p:cNvPr id="15" name="Picture 14" descr="A city with tall buildings in the clouds&#10;&#10;Description automatically generated">
            <a:extLst>
              <a:ext uri="{FF2B5EF4-FFF2-40B4-BE49-F238E27FC236}">
                <a16:creationId xmlns:a16="http://schemas.microsoft.com/office/drawing/2014/main" id="{E7BC0EC8-B021-58E3-8A43-66E8C9EF06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601" y="1306046"/>
            <a:ext cx="2836482" cy="153840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85D1D-23C0-96CD-ED1B-705F8A03D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C155B7A-6862-A379-A80F-1AE74B2F1AD8}"/>
              </a:ext>
            </a:extLst>
          </p:cNvPr>
          <p:cNvSpPr/>
          <p:nvPr/>
        </p:nvSpPr>
        <p:spPr>
          <a:xfrm>
            <a:off x="784831" y="836181"/>
            <a:ext cx="10854604" cy="5441813"/>
          </a:xfrm>
          <a:custGeom>
            <a:avLst/>
            <a:gdLst/>
            <a:ahLst/>
            <a:cxnLst/>
            <a:rect l="l" t="t" r="r" b="b"/>
            <a:pathLst>
              <a:path w="10854604" h="5441813">
                <a:moveTo>
                  <a:pt x="0" y="0"/>
                </a:moveTo>
                <a:lnTo>
                  <a:pt x="10854605" y="0"/>
                </a:lnTo>
                <a:lnTo>
                  <a:pt x="10854605" y="5441813"/>
                </a:lnTo>
                <a:lnTo>
                  <a:pt x="0" y="5441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1EB41BE-5CF0-5A09-68CD-8C0834E8A991}"/>
              </a:ext>
            </a:extLst>
          </p:cNvPr>
          <p:cNvSpPr/>
          <p:nvPr/>
        </p:nvSpPr>
        <p:spPr>
          <a:xfrm>
            <a:off x="-284389" y="-218932"/>
            <a:ext cx="12993043" cy="7308590"/>
          </a:xfrm>
          <a:custGeom>
            <a:avLst/>
            <a:gdLst/>
            <a:ahLst/>
            <a:cxnLst/>
            <a:rect l="l" t="t" r="r" b="b"/>
            <a:pathLst>
              <a:path w="12993043" h="7308590">
                <a:moveTo>
                  <a:pt x="0" y="0"/>
                </a:moveTo>
                <a:lnTo>
                  <a:pt x="12993043" y="0"/>
                </a:lnTo>
                <a:lnTo>
                  <a:pt x="12993043" y="7308590"/>
                </a:lnTo>
                <a:lnTo>
                  <a:pt x="0" y="7308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62D9A0E-E3ED-32C4-65D3-30D7E948D5CB}"/>
              </a:ext>
            </a:extLst>
          </p:cNvPr>
          <p:cNvSpPr/>
          <p:nvPr/>
        </p:nvSpPr>
        <p:spPr>
          <a:xfrm>
            <a:off x="-284389" y="-226208"/>
            <a:ext cx="12944683" cy="7310415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07F8F07-F161-BA92-0CF2-EC54A86A4B67}"/>
              </a:ext>
            </a:extLst>
          </p:cNvPr>
          <p:cNvSpPr/>
          <p:nvPr/>
        </p:nvSpPr>
        <p:spPr>
          <a:xfrm>
            <a:off x="8237636" y="4246998"/>
            <a:ext cx="4326836" cy="2670524"/>
          </a:xfrm>
          <a:custGeom>
            <a:avLst/>
            <a:gdLst/>
            <a:ahLst/>
            <a:cxnLst/>
            <a:rect l="l" t="t" r="r" b="b"/>
            <a:pathLst>
              <a:path w="4326836" h="2670524">
                <a:moveTo>
                  <a:pt x="0" y="0"/>
                </a:moveTo>
                <a:lnTo>
                  <a:pt x="4326836" y="0"/>
                </a:lnTo>
                <a:lnTo>
                  <a:pt x="4326836" y="2670524"/>
                </a:lnTo>
                <a:lnTo>
                  <a:pt x="0" y="26705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3291" b="-68494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029CF56-8E60-0959-2FC9-F4BCFAACA2B9}"/>
              </a:ext>
            </a:extLst>
          </p:cNvPr>
          <p:cNvSpPr/>
          <p:nvPr/>
        </p:nvSpPr>
        <p:spPr>
          <a:xfrm>
            <a:off x="623669" y="5574767"/>
            <a:ext cx="322326" cy="322326"/>
          </a:xfrm>
          <a:custGeom>
            <a:avLst/>
            <a:gdLst/>
            <a:ahLst/>
            <a:cxnLst/>
            <a:rect l="l" t="t" r="r" b="b"/>
            <a:pathLst>
              <a:path w="322326" h="322326">
                <a:moveTo>
                  <a:pt x="0" y="0"/>
                </a:moveTo>
                <a:lnTo>
                  <a:pt x="322325" y="0"/>
                </a:lnTo>
                <a:lnTo>
                  <a:pt x="322325" y="322325"/>
                </a:lnTo>
                <a:lnTo>
                  <a:pt x="0" y="322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AD400BC-8782-D923-72FC-EC50D18D9C17}"/>
              </a:ext>
            </a:extLst>
          </p:cNvPr>
          <p:cNvSpPr/>
          <p:nvPr/>
        </p:nvSpPr>
        <p:spPr>
          <a:xfrm>
            <a:off x="4123358" y="5605609"/>
            <a:ext cx="324776" cy="324776"/>
          </a:xfrm>
          <a:custGeom>
            <a:avLst/>
            <a:gdLst/>
            <a:ahLst/>
            <a:cxnLst/>
            <a:rect l="l" t="t" r="r" b="b"/>
            <a:pathLst>
              <a:path w="324776" h="324776">
                <a:moveTo>
                  <a:pt x="0" y="0"/>
                </a:moveTo>
                <a:lnTo>
                  <a:pt x="324776" y="0"/>
                </a:lnTo>
                <a:lnTo>
                  <a:pt x="324776" y="324776"/>
                </a:lnTo>
                <a:lnTo>
                  <a:pt x="0" y="3247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5A82629-AD2C-63DF-EE06-3FCB6F3BC276}"/>
              </a:ext>
            </a:extLst>
          </p:cNvPr>
          <p:cNvSpPr txBox="1"/>
          <p:nvPr/>
        </p:nvSpPr>
        <p:spPr>
          <a:xfrm>
            <a:off x="685800" y="3435363"/>
            <a:ext cx="2720064" cy="1567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16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For further information, contact us.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EC1E19E-4467-4633-C381-7A8FD7211254}"/>
              </a:ext>
            </a:extLst>
          </p:cNvPr>
          <p:cNvSpPr txBox="1"/>
          <p:nvPr/>
        </p:nvSpPr>
        <p:spPr>
          <a:xfrm>
            <a:off x="1015171" y="5582260"/>
            <a:ext cx="2850741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21" normalizeH="0" baseline="0" noProof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info@TachyHealth.com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4B16A95A-72F0-7167-0A2E-315C64AB2E4E}"/>
              </a:ext>
            </a:extLst>
          </p:cNvPr>
          <p:cNvSpPr txBox="1"/>
          <p:nvPr/>
        </p:nvSpPr>
        <p:spPr>
          <a:xfrm>
            <a:off x="4527450" y="5645380"/>
            <a:ext cx="2101950" cy="207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2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1" normalizeH="0" baseline="0" noProof="0" err="1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Poppins"/>
                <a:ea typeface="Poppins"/>
                <a:cs typeface="Poppins"/>
                <a:sym typeface="Poppins"/>
              </a:rPr>
              <a:t>www.TachyHealth.com</a:t>
            </a:r>
            <a:endParaRPr kumimoji="0" lang="en-US" sz="1399" b="0" i="0" u="none" strike="noStrike" kern="1200" cap="none" spc="1" normalizeH="0" baseline="0" noProof="0">
              <a:ln>
                <a:noFill/>
              </a:ln>
              <a:solidFill>
                <a:srgbClr val="F8F8F8"/>
              </a:solidFill>
              <a:effectLst/>
              <a:uLnTx/>
              <a:uFillTx/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72689261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JY (21)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Rectangle 3178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12172950" cy="6858000"/>
          </a:xfrm>
          <a:prstGeom prst="rect">
            <a:avLst/>
          </a:prstGeom>
        </p:spPr>
      </p:pic>
      <p:pic>
        <p:nvPicPr>
          <p:cNvPr id="4" name="Rectangle 3166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40300" y="717550"/>
            <a:ext cx="7251700" cy="6140450"/>
          </a:xfrm>
          <a:prstGeom prst="rect">
            <a:avLst/>
          </a:prstGeom>
        </p:spPr>
      </p:pic>
      <p:sp>
        <p:nvSpPr>
          <p:cNvPr id="7" name="H1"/>
          <p:cNvSpPr/>
          <p:nvPr/>
        </p:nvSpPr>
        <p:spPr>
          <a:xfrm>
            <a:off x="190500" y="1689100"/>
            <a:ext cx="417195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Poppins Bold" pitchFamily="34" charset="-122"/>
                <a:cs typeface="Poppins" pitchFamily="2" charset="77"/>
              </a:rPr>
              <a:t>TachyHealth Traction in Numbers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8" name="H1"/>
          <p:cNvSpPr/>
          <p:nvPr/>
        </p:nvSpPr>
        <p:spPr>
          <a:xfrm>
            <a:off x="190500" y="1181100"/>
            <a:ext cx="2501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Proven Success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H1"/>
          <p:cNvSpPr/>
          <p:nvPr/>
        </p:nvSpPr>
        <p:spPr>
          <a:xfrm>
            <a:off x="7340600" y="2127250"/>
            <a:ext cx="33083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Worth of claims processed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H1"/>
          <p:cNvSpPr/>
          <p:nvPr/>
        </p:nvSpPr>
        <p:spPr>
          <a:xfrm>
            <a:off x="5740400" y="1968500"/>
            <a:ext cx="1308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-100" normalizeH="0" baseline="0" noProof="0">
                <a:ln>
                  <a:noFill/>
                </a:ln>
                <a:solidFill>
                  <a:srgbClr val="2AA0DC"/>
                </a:solidFill>
                <a:effectLst/>
                <a:uLnTx/>
                <a:uFillTx/>
                <a:latin typeface="Poppins" pitchFamily="2" charset="77"/>
                <a:ea typeface="Poppins Bold" pitchFamily="34" charset="-122"/>
                <a:cs typeface="Poppins" pitchFamily="2" charset="77"/>
              </a:rPr>
              <a:t>$1.3B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2AA0DC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11" name="H1"/>
          <p:cNvSpPr/>
          <p:nvPr/>
        </p:nvSpPr>
        <p:spPr>
          <a:xfrm>
            <a:off x="7340600" y="3219450"/>
            <a:ext cx="43878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Predictability of rejections and denials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H1"/>
          <p:cNvSpPr/>
          <p:nvPr/>
        </p:nvSpPr>
        <p:spPr>
          <a:xfrm>
            <a:off x="5873750" y="3219450"/>
            <a:ext cx="10350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-100" normalizeH="0" baseline="0" noProof="0">
                <a:ln>
                  <a:noFill/>
                </a:ln>
                <a:solidFill>
                  <a:srgbClr val="2AA0DC"/>
                </a:solidFill>
                <a:effectLst/>
                <a:uLnTx/>
                <a:uFillTx/>
                <a:latin typeface="Poppins" pitchFamily="2" charset="77"/>
                <a:ea typeface="Poppins Bold" pitchFamily="34" charset="-122"/>
                <a:cs typeface="Poppins" pitchFamily="2" charset="77"/>
              </a:rPr>
              <a:t>97%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2AA0DC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13" name="H1"/>
          <p:cNvSpPr/>
          <p:nvPr/>
        </p:nvSpPr>
        <p:spPr>
          <a:xfrm>
            <a:off x="7353300" y="4616450"/>
            <a:ext cx="37655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Claims trained on our systems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H1"/>
          <p:cNvSpPr/>
          <p:nvPr/>
        </p:nvSpPr>
        <p:spPr>
          <a:xfrm>
            <a:off x="5530850" y="4438650"/>
            <a:ext cx="17462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-100" normalizeH="0" baseline="0" noProof="0">
                <a:ln>
                  <a:noFill/>
                </a:ln>
                <a:solidFill>
                  <a:srgbClr val="2AA0DC"/>
                </a:solidFill>
                <a:effectLst/>
                <a:uLnTx/>
                <a:uFillTx/>
                <a:latin typeface="Poppins" pitchFamily="2" charset="77"/>
                <a:ea typeface="Poppins Bold" pitchFamily="34" charset="-122"/>
                <a:cs typeface="Poppins" pitchFamily="2" charset="77"/>
              </a:rPr>
              <a:t>250M+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2AA0DC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15" name="TachyHealth leverages AI automation and data science to enhance value-based healthcare We optimize the medical journey with advanced systems for medical necessities coding analysis and cost savings Our deep technology solutions are best-in-class"/>
          <p:cNvSpPr/>
          <p:nvPr/>
        </p:nvSpPr>
        <p:spPr>
          <a:xfrm>
            <a:off x="190500" y="3276600"/>
            <a:ext cx="441325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9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TachyHealth leverages AI, automation, and data science to enhance value-based healthcare. We optimize the medical journey with advanced systems for medical necessities, coding, analysis, and cost savings. Our deep technology solutions are best-in-class.</a:t>
            </a: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7" name="Picture 16" descr="A heart with dots and lines in it&#10;&#10;Description automatically generated">
            <a:extLst>
              <a:ext uri="{FF2B5EF4-FFF2-40B4-BE49-F238E27FC236}">
                <a16:creationId xmlns:a16="http://schemas.microsoft.com/office/drawing/2014/main" id="{BA373C9B-F780-3913-45A2-9667D896E7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28"/>
            <a:ext cx="895173" cy="694215"/>
          </a:xfrm>
          <a:prstGeom prst="rect">
            <a:avLst/>
          </a:prstGeom>
        </p:spPr>
      </p:pic>
      <p:sp>
        <p:nvSpPr>
          <p:cNvPr id="16" name="H1">
            <a:extLst>
              <a:ext uri="{FF2B5EF4-FFF2-40B4-BE49-F238E27FC236}">
                <a16:creationId xmlns:a16="http://schemas.microsoft.com/office/drawing/2014/main" id="{191E0A4C-AB95-FEF1-2E7B-AE60785B257D}"/>
              </a:ext>
            </a:extLst>
          </p:cNvPr>
          <p:cNvSpPr/>
          <p:nvPr/>
        </p:nvSpPr>
        <p:spPr>
          <a:xfrm>
            <a:off x="7277100" y="5657850"/>
            <a:ext cx="436510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Embedded Medical guidelines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H1">
            <a:extLst>
              <a:ext uri="{FF2B5EF4-FFF2-40B4-BE49-F238E27FC236}">
                <a16:creationId xmlns:a16="http://schemas.microsoft.com/office/drawing/2014/main" id="{17E922DC-312D-D282-6805-6B522405CE3D}"/>
              </a:ext>
            </a:extLst>
          </p:cNvPr>
          <p:cNvSpPr/>
          <p:nvPr/>
        </p:nvSpPr>
        <p:spPr>
          <a:xfrm>
            <a:off x="5472568" y="5480050"/>
            <a:ext cx="17462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-100" normalizeH="0" baseline="0" noProof="0">
                <a:ln>
                  <a:noFill/>
                </a:ln>
                <a:solidFill>
                  <a:srgbClr val="2AA0DC"/>
                </a:solidFill>
                <a:effectLst/>
                <a:uLnTx/>
                <a:uFillTx/>
                <a:latin typeface="Poppins" pitchFamily="2" charset="77"/>
                <a:ea typeface="Poppins Bold" pitchFamily="34" charset="-122"/>
                <a:cs typeface="Poppins" pitchFamily="2" charset="77"/>
              </a:rPr>
              <a:t>3,850+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2AA0DC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3165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Frame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909510" y="4819429"/>
            <a:ext cx="463550" cy="463550"/>
          </a:xfrm>
          <a:prstGeom prst="rect">
            <a:avLst/>
          </a:prstGeom>
        </p:spPr>
      </p:pic>
      <p:pic>
        <p:nvPicPr>
          <p:cNvPr id="5" name="5. Capsule.png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229600" y="0"/>
            <a:ext cx="2870200" cy="1892300"/>
          </a:xfrm>
          <a:prstGeom prst="rect">
            <a:avLst/>
          </a:prstGeom>
        </p:spPr>
      </p:pic>
      <p:pic>
        <p:nvPicPr>
          <p:cNvPr id="6" name="5. Capsule.png 2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5816600"/>
            <a:ext cx="1073150" cy="1041400"/>
          </a:xfrm>
          <a:prstGeom prst="rect">
            <a:avLst/>
          </a:prstGeom>
        </p:spPr>
      </p:pic>
      <p:pic>
        <p:nvPicPr>
          <p:cNvPr id="7" name="10. Spiral.png 1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918700" y="5359400"/>
            <a:ext cx="1885950" cy="1498600"/>
          </a:xfrm>
          <a:prstGeom prst="rect">
            <a:avLst/>
          </a:prstGeom>
        </p:spPr>
      </p:pic>
      <p:pic>
        <p:nvPicPr>
          <p:cNvPr id="9" name="Frame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4119310" y="4844415"/>
            <a:ext cx="463550" cy="463550"/>
          </a:xfrm>
          <a:prstGeom prst="rect">
            <a:avLst/>
          </a:prstGeom>
        </p:spPr>
      </p:pic>
      <p:pic>
        <p:nvPicPr>
          <p:cNvPr id="10" name="Frame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362944" y="4799965"/>
            <a:ext cx="463550" cy="463550"/>
          </a:xfrm>
          <a:prstGeom prst="rect">
            <a:avLst/>
          </a:prstGeom>
        </p:spPr>
      </p:pic>
      <p:sp>
        <p:nvSpPr>
          <p:cNvPr id="13" name="H1"/>
          <p:cNvSpPr/>
          <p:nvPr/>
        </p:nvSpPr>
        <p:spPr>
          <a:xfrm>
            <a:off x="508000" y="2603500"/>
            <a:ext cx="8705850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-5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We're revolutionizing healthcare with our AI-powered platform, enhancing the end-to-end patient journey for a smarter, seamless experience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recision"/>
          <p:cNvSpPr/>
          <p:nvPr/>
        </p:nvSpPr>
        <p:spPr>
          <a:xfrm>
            <a:off x="2500060" y="4912139"/>
            <a:ext cx="161925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Poppins Bold" pitchFamily="34" charset="-122"/>
                <a:cs typeface="Poppins" pitchFamily="2" charset="77"/>
              </a:rPr>
              <a:t>Accuracy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15" name="Performance"/>
          <p:cNvSpPr/>
          <p:nvPr/>
        </p:nvSpPr>
        <p:spPr>
          <a:xfrm>
            <a:off x="4709860" y="4905375"/>
            <a:ext cx="259080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Poppins Bold" pitchFamily="34" charset="-122"/>
                <a:cs typeface="Poppins" pitchFamily="2" charset="77"/>
              </a:rPr>
              <a:t>High Performance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16" name="Predictability"/>
          <p:cNvSpPr/>
          <p:nvPr/>
        </p:nvSpPr>
        <p:spPr>
          <a:xfrm>
            <a:off x="7953494" y="4879975"/>
            <a:ext cx="218440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Poppins Bold" pitchFamily="34" charset="-122"/>
                <a:cs typeface="Poppins" pitchFamily="2" charset="77"/>
              </a:rPr>
              <a:t>Predictability</a:t>
            </a:r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pic>
        <p:nvPicPr>
          <p:cNvPr id="18" name="object 6">
            <a:extLst>
              <a:ext uri="{FF2B5EF4-FFF2-40B4-BE49-F238E27FC236}">
                <a16:creationId xmlns:a16="http://schemas.microsoft.com/office/drawing/2014/main" id="{EB71C86E-8ABE-EDA4-D718-B04C4D5C8BC2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1885" y="1453508"/>
            <a:ext cx="6698919" cy="575333"/>
          </a:xfrm>
          <a:prstGeom prst="rect">
            <a:avLst/>
          </a:prstGeom>
        </p:spPr>
      </p:pic>
      <p:pic>
        <p:nvPicPr>
          <p:cNvPr id="11" name="Picture 10" descr="A heart with dots and lines in it&#10;&#10;Description automatically generated">
            <a:extLst>
              <a:ext uri="{FF2B5EF4-FFF2-40B4-BE49-F238E27FC236}">
                <a16:creationId xmlns:a16="http://schemas.microsoft.com/office/drawing/2014/main" id="{AB73218A-7CAF-ED9B-53B4-1A21327620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28"/>
            <a:ext cx="895173" cy="694215"/>
          </a:xfrm>
          <a:prstGeom prst="rect">
            <a:avLst/>
          </a:prstGeom>
        </p:spPr>
      </p:pic>
      <p:sp>
        <p:nvSpPr>
          <p:cNvPr id="12" name="Predictability">
            <a:extLst>
              <a:ext uri="{FF2B5EF4-FFF2-40B4-BE49-F238E27FC236}">
                <a16:creationId xmlns:a16="http://schemas.microsoft.com/office/drawing/2014/main" id="{187B6692-DD65-B080-1C43-60FF21787D81}"/>
              </a:ext>
            </a:extLst>
          </p:cNvPr>
          <p:cNvSpPr/>
          <p:nvPr/>
        </p:nvSpPr>
        <p:spPr>
          <a:xfrm>
            <a:off x="4582860" y="4144976"/>
            <a:ext cx="218440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5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Poppins Bold" pitchFamily="34" charset="-122"/>
                <a:cs typeface="Poppins" pitchFamily="2" charset="77"/>
              </a:rPr>
              <a:t>Fit for Purpose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JY (21)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Rectangle 3165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89650" y="0"/>
            <a:ext cx="6102350" cy="6858000"/>
          </a:xfrm>
          <a:prstGeom prst="rect">
            <a:avLst/>
          </a:prstGeom>
        </p:spPr>
      </p:pic>
      <p:pic>
        <p:nvPicPr>
          <p:cNvPr id="5" name="Rectangle 3166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7708900" cy="6858000"/>
          </a:xfrm>
          <a:prstGeom prst="rect">
            <a:avLst/>
          </a:prstGeom>
        </p:spPr>
      </p:pic>
      <p:pic>
        <p:nvPicPr>
          <p:cNvPr id="6" name="Header Logo white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12800" y="812800"/>
            <a:ext cx="2222500" cy="609600"/>
          </a:xfrm>
          <a:prstGeom prst="rect">
            <a:avLst/>
          </a:prstGeom>
        </p:spPr>
      </p:pic>
      <p:pic>
        <p:nvPicPr>
          <p:cNvPr id="7" name="Group 1752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1271250" y="5937250"/>
            <a:ext cx="444500" cy="444500"/>
          </a:xfrm>
          <a:prstGeom prst="rect">
            <a:avLst/>
          </a:prstGeom>
        </p:spPr>
      </p:pic>
      <p:sp>
        <p:nvSpPr>
          <p:cNvPr id="8" name="H1"/>
          <p:cNvSpPr/>
          <p:nvPr/>
        </p:nvSpPr>
        <p:spPr>
          <a:xfrm>
            <a:off x="812800" y="2701926"/>
            <a:ext cx="7639050" cy="1238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-100" normalizeH="0" baseline="0" noProof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AI Transformation 
</a:t>
            </a:r>
            <a:r>
              <a:rPr kumimoji="0" lang="en-US" sz="3600" b="1" i="0" u="none" strike="noStrike" kern="0" cap="none" spc="-100" normalizeH="0" baseline="0" noProof="0">
                <a:ln>
                  <a:noFill/>
                </a:ln>
                <a:solidFill>
                  <a:srgbClr val="FFFFFF">
                    <a:alpha val="0"/>
                  </a:srgbClr>
                </a:solidFill>
                <a:effectLst/>
                <a:uLnTx/>
                <a:uFillTx/>
                <a:latin typeface="Poppins Bold" pitchFamily="34" charset="0"/>
                <a:ea typeface="Poppins Bold" pitchFamily="34" charset="-122"/>
                <a:cs typeface="Poppins Bold" pitchFamily="34" charset="-120"/>
              </a:rPr>
              <a:t>For Healthcare Providers</a:t>
            </a: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H1"/>
          <p:cNvSpPr/>
          <p:nvPr/>
        </p:nvSpPr>
        <p:spPr>
          <a:xfrm>
            <a:off x="812800" y="3934716"/>
            <a:ext cx="550545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Revolutionizing Healthcare with AI and Data Science with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H1">
            <a:extLst>
              <a:ext uri="{FF2B5EF4-FFF2-40B4-BE49-F238E27FC236}">
                <a16:creationId xmlns:a16="http://schemas.microsoft.com/office/drawing/2014/main" id="{3D004214-273F-3D91-1EA3-31A6765E88FC}"/>
              </a:ext>
            </a:extLst>
          </p:cNvPr>
          <p:cNvSpPr/>
          <p:nvPr/>
        </p:nvSpPr>
        <p:spPr>
          <a:xfrm>
            <a:off x="812800" y="2987543"/>
            <a:ext cx="6624638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Poppins Bold" pitchFamily="34" charset="-122"/>
                <a:cs typeface="Poppins" pitchFamily="2" charset="77"/>
              </a:rPr>
              <a:t>For Healthcare Providers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pic>
        <p:nvPicPr>
          <p:cNvPr id="11" name="AiCode-logo 1" descr="preencoded.png">
            <a:extLst>
              <a:ext uri="{FF2B5EF4-FFF2-40B4-BE49-F238E27FC236}">
                <a16:creationId xmlns:a16="http://schemas.microsoft.com/office/drawing/2014/main" id="{3F1D35C1-0EA9-CD6F-2A7B-E5EE8E7EB015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527300" y="4949672"/>
            <a:ext cx="2606307" cy="89883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B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7C914F-8D01-E0C6-4889-A0AFD05EF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1636202A-9B14-4B63-19B4-3D50F01E2542}"/>
              </a:ext>
            </a:extLst>
          </p:cNvPr>
          <p:cNvSpPr/>
          <p:nvPr/>
        </p:nvSpPr>
        <p:spPr>
          <a:xfrm>
            <a:off x="1086656" y="1224930"/>
            <a:ext cx="10357782" cy="727745"/>
          </a:xfrm>
          <a:prstGeom prst="leftRightArrow">
            <a:avLst/>
          </a:prstGeom>
          <a:solidFill>
            <a:schemeClr val="tx2">
              <a:lumMod val="60000"/>
              <a:lumOff val="40000"/>
              <a:alpha val="87713"/>
            </a:schemeClr>
          </a:solidFill>
          <a:ln>
            <a:solidFill>
              <a:srgbClr val="0D0926"/>
            </a:solidFill>
          </a:ln>
          <a:effectLst>
            <a:outerShdw blurRad="63500" dist="38100" dir="270000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A949B3A-7C8F-10BC-E1EC-4D82E5126804}"/>
              </a:ext>
            </a:extLst>
          </p:cNvPr>
          <p:cNvSpPr/>
          <p:nvPr/>
        </p:nvSpPr>
        <p:spPr>
          <a:xfrm>
            <a:off x="10662176" y="3492935"/>
            <a:ext cx="1191349" cy="840921"/>
          </a:xfrm>
          <a:prstGeom prst="rightArrow">
            <a:avLst>
              <a:gd name="adj1" fmla="val 63695"/>
              <a:gd name="adj2" fmla="val 66375"/>
            </a:avLst>
          </a:prstGeom>
          <a:solidFill>
            <a:srgbClr val="AD2284"/>
          </a:solidFill>
          <a:ln>
            <a:solidFill>
              <a:srgbClr val="AD22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6024D686-89BB-23CF-1D1F-4228B03C885F}"/>
              </a:ext>
            </a:extLst>
          </p:cNvPr>
          <p:cNvSpPr txBox="1"/>
          <p:nvPr/>
        </p:nvSpPr>
        <p:spPr>
          <a:xfrm>
            <a:off x="237030" y="225032"/>
            <a:ext cx="11558492" cy="546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End to end workflow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Poppins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65F8443D-AC17-C97F-831B-993593D5710E}"/>
              </a:ext>
            </a:extLst>
          </p:cNvPr>
          <p:cNvSpPr txBox="1"/>
          <p:nvPr/>
        </p:nvSpPr>
        <p:spPr>
          <a:xfrm>
            <a:off x="1698276" y="782666"/>
            <a:ext cx="8636000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5B1B82"/>
                </a:solidFill>
                <a:effectLst/>
                <a:uLnTx/>
                <a:uFillTx/>
                <a:latin typeface="Poppin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Assisting the medical team at the right moment   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38DF5ABA-8C68-2C0E-9E92-253421756B64}"/>
              </a:ext>
            </a:extLst>
          </p:cNvPr>
          <p:cNvGrpSpPr/>
          <p:nvPr/>
        </p:nvGrpSpPr>
        <p:grpSpPr>
          <a:xfrm>
            <a:off x="932882" y="3631553"/>
            <a:ext cx="2552509" cy="560602"/>
            <a:chOff x="0" y="-38100"/>
            <a:chExt cx="775650" cy="263107"/>
          </a:xfrm>
          <a:solidFill>
            <a:srgbClr val="4D8AB0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8236A1B-7527-49F4-C7D1-2FA094AAD9ED}"/>
                </a:ext>
              </a:extLst>
            </p:cNvPr>
            <p:cNvSpPr/>
            <p:nvPr/>
          </p:nvSpPr>
          <p:spPr>
            <a:xfrm>
              <a:off x="0" y="0"/>
              <a:ext cx="775650" cy="225007"/>
            </a:xfrm>
            <a:custGeom>
              <a:avLst/>
              <a:gdLst/>
              <a:ahLst/>
              <a:cxnLst/>
              <a:rect l="l" t="t" r="r" b="b"/>
              <a:pathLst>
                <a:path w="775650" h="225007">
                  <a:moveTo>
                    <a:pt x="0" y="0"/>
                  </a:moveTo>
                  <a:lnTo>
                    <a:pt x="775650" y="0"/>
                  </a:lnTo>
                  <a:lnTo>
                    <a:pt x="775650" y="225007"/>
                  </a:lnTo>
                  <a:lnTo>
                    <a:pt x="0" y="225007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8C94904-12E3-88B6-8162-F88214845BD9}"/>
                </a:ext>
              </a:extLst>
            </p:cNvPr>
            <p:cNvSpPr txBox="1"/>
            <p:nvPr/>
          </p:nvSpPr>
          <p:spPr>
            <a:xfrm>
              <a:off x="0" y="-38100"/>
              <a:ext cx="775650" cy="263107"/>
            </a:xfrm>
            <a:prstGeom prst="rect">
              <a:avLst/>
            </a:prstGeom>
            <a:grpFill/>
          </p:spPr>
          <p:txBody>
            <a:bodyPr lIns="36805" tIns="36805" rIns="36805" bIns="36805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09539" rtl="0" eaLnBrk="1" fontAlgn="auto" latinLnBrk="0" hangingPunct="1">
                <a:lnSpc>
                  <a:spcPts val="17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7" name="Group 5">
            <a:extLst>
              <a:ext uri="{FF2B5EF4-FFF2-40B4-BE49-F238E27FC236}">
                <a16:creationId xmlns:a16="http://schemas.microsoft.com/office/drawing/2014/main" id="{C7CDD996-A012-8F1A-C416-7B144E330EBC}"/>
              </a:ext>
            </a:extLst>
          </p:cNvPr>
          <p:cNvGrpSpPr/>
          <p:nvPr/>
        </p:nvGrpSpPr>
        <p:grpSpPr>
          <a:xfrm>
            <a:off x="4233804" y="3631553"/>
            <a:ext cx="2748363" cy="560602"/>
            <a:chOff x="0" y="-38100"/>
            <a:chExt cx="775650" cy="263107"/>
          </a:xfrm>
          <a:solidFill>
            <a:srgbClr val="612F86"/>
          </a:solidFill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1CAF121-B15B-6409-5ADF-C93F3039C5FC}"/>
                </a:ext>
              </a:extLst>
            </p:cNvPr>
            <p:cNvSpPr/>
            <p:nvPr/>
          </p:nvSpPr>
          <p:spPr>
            <a:xfrm>
              <a:off x="0" y="0"/>
              <a:ext cx="775650" cy="225007"/>
            </a:xfrm>
            <a:custGeom>
              <a:avLst/>
              <a:gdLst/>
              <a:ahLst/>
              <a:cxnLst/>
              <a:rect l="l" t="t" r="r" b="b"/>
              <a:pathLst>
                <a:path w="775650" h="225007">
                  <a:moveTo>
                    <a:pt x="0" y="0"/>
                  </a:moveTo>
                  <a:lnTo>
                    <a:pt x="775650" y="0"/>
                  </a:lnTo>
                  <a:lnTo>
                    <a:pt x="775650" y="225007"/>
                  </a:lnTo>
                  <a:lnTo>
                    <a:pt x="0" y="225007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526BCD96-22A2-0049-3502-4C94C5050DF6}"/>
                </a:ext>
              </a:extLst>
            </p:cNvPr>
            <p:cNvSpPr txBox="1"/>
            <p:nvPr/>
          </p:nvSpPr>
          <p:spPr>
            <a:xfrm>
              <a:off x="0" y="-38100"/>
              <a:ext cx="775650" cy="263107"/>
            </a:xfrm>
            <a:prstGeom prst="rect">
              <a:avLst/>
            </a:prstGeom>
            <a:grpFill/>
          </p:spPr>
          <p:txBody>
            <a:bodyPr lIns="36805" tIns="36805" rIns="36805" bIns="36805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09539" rtl="0" eaLnBrk="1" fontAlgn="auto" latinLnBrk="0" hangingPunct="1">
                <a:lnSpc>
                  <a:spcPts val="17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1" name="Group 8">
            <a:extLst>
              <a:ext uri="{FF2B5EF4-FFF2-40B4-BE49-F238E27FC236}">
                <a16:creationId xmlns:a16="http://schemas.microsoft.com/office/drawing/2014/main" id="{6266806B-4442-3B58-1FBD-8A021E300FDF}"/>
              </a:ext>
            </a:extLst>
          </p:cNvPr>
          <p:cNvGrpSpPr/>
          <p:nvPr/>
        </p:nvGrpSpPr>
        <p:grpSpPr>
          <a:xfrm>
            <a:off x="7975802" y="3631484"/>
            <a:ext cx="3030005" cy="561358"/>
            <a:chOff x="0" y="-38100"/>
            <a:chExt cx="775650" cy="263107"/>
          </a:xfrm>
          <a:solidFill>
            <a:srgbClr val="AD2284"/>
          </a:solidFill>
        </p:grpSpPr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9BA827B-1F28-2AC8-AA74-A88B41489B61}"/>
                </a:ext>
              </a:extLst>
            </p:cNvPr>
            <p:cNvSpPr/>
            <p:nvPr/>
          </p:nvSpPr>
          <p:spPr>
            <a:xfrm>
              <a:off x="0" y="0"/>
              <a:ext cx="775650" cy="225007"/>
            </a:xfrm>
            <a:custGeom>
              <a:avLst/>
              <a:gdLst/>
              <a:ahLst/>
              <a:cxnLst/>
              <a:rect l="l" t="t" r="r" b="b"/>
              <a:pathLst>
                <a:path w="775650" h="225007">
                  <a:moveTo>
                    <a:pt x="0" y="0"/>
                  </a:moveTo>
                  <a:lnTo>
                    <a:pt x="775650" y="0"/>
                  </a:lnTo>
                  <a:lnTo>
                    <a:pt x="775650" y="225007"/>
                  </a:lnTo>
                  <a:lnTo>
                    <a:pt x="0" y="225007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EB6A5F64-7C1E-8E66-8076-47F81E90B1EB}"/>
                </a:ext>
              </a:extLst>
            </p:cNvPr>
            <p:cNvSpPr txBox="1"/>
            <p:nvPr/>
          </p:nvSpPr>
          <p:spPr>
            <a:xfrm>
              <a:off x="0" y="-38100"/>
              <a:ext cx="775650" cy="263107"/>
            </a:xfrm>
            <a:prstGeom prst="rect">
              <a:avLst/>
            </a:prstGeom>
            <a:grpFill/>
          </p:spPr>
          <p:txBody>
            <a:bodyPr lIns="36805" tIns="36805" rIns="36805" bIns="36805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09539" rtl="0" eaLnBrk="1" fontAlgn="auto" latinLnBrk="0" hangingPunct="1">
                <a:lnSpc>
                  <a:spcPts val="17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26" name="Group 11">
            <a:extLst>
              <a:ext uri="{FF2B5EF4-FFF2-40B4-BE49-F238E27FC236}">
                <a16:creationId xmlns:a16="http://schemas.microsoft.com/office/drawing/2014/main" id="{96E89730-D885-8AF0-0555-2A6733167703}"/>
              </a:ext>
            </a:extLst>
          </p:cNvPr>
          <p:cNvGrpSpPr/>
          <p:nvPr/>
        </p:nvGrpSpPr>
        <p:grpSpPr>
          <a:xfrm>
            <a:off x="3124727" y="3631553"/>
            <a:ext cx="1402143" cy="560602"/>
            <a:chOff x="0" y="-38100"/>
            <a:chExt cx="775650" cy="263107"/>
          </a:xfrm>
          <a:solidFill>
            <a:srgbClr val="55669F"/>
          </a:solidFill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8EFAA351-1B6F-7C89-19C7-C33076D6A59B}"/>
                </a:ext>
              </a:extLst>
            </p:cNvPr>
            <p:cNvSpPr/>
            <p:nvPr/>
          </p:nvSpPr>
          <p:spPr>
            <a:xfrm>
              <a:off x="0" y="0"/>
              <a:ext cx="775650" cy="225007"/>
            </a:xfrm>
            <a:custGeom>
              <a:avLst/>
              <a:gdLst/>
              <a:ahLst/>
              <a:cxnLst/>
              <a:rect l="l" t="t" r="r" b="b"/>
              <a:pathLst>
                <a:path w="775650" h="225007">
                  <a:moveTo>
                    <a:pt x="0" y="0"/>
                  </a:moveTo>
                  <a:lnTo>
                    <a:pt x="775650" y="0"/>
                  </a:lnTo>
                  <a:lnTo>
                    <a:pt x="775650" y="225007"/>
                  </a:lnTo>
                  <a:lnTo>
                    <a:pt x="0" y="225007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D99415FB-79D2-1691-6050-73A2B9F0D1B3}"/>
                </a:ext>
              </a:extLst>
            </p:cNvPr>
            <p:cNvSpPr txBox="1"/>
            <p:nvPr/>
          </p:nvSpPr>
          <p:spPr>
            <a:xfrm>
              <a:off x="0" y="-38100"/>
              <a:ext cx="775650" cy="263107"/>
            </a:xfrm>
            <a:prstGeom prst="rect">
              <a:avLst/>
            </a:prstGeom>
            <a:grpFill/>
          </p:spPr>
          <p:txBody>
            <a:bodyPr lIns="36805" tIns="36805" rIns="36805" bIns="36805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09539" rtl="0" eaLnBrk="1" fontAlgn="auto" latinLnBrk="0" hangingPunct="1">
                <a:lnSpc>
                  <a:spcPts val="17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30" name="Group 14">
            <a:extLst>
              <a:ext uri="{FF2B5EF4-FFF2-40B4-BE49-F238E27FC236}">
                <a16:creationId xmlns:a16="http://schemas.microsoft.com/office/drawing/2014/main" id="{BA670641-E94D-3968-52D8-E5B4D5E13DA8}"/>
              </a:ext>
            </a:extLst>
          </p:cNvPr>
          <p:cNvGrpSpPr/>
          <p:nvPr/>
        </p:nvGrpSpPr>
        <p:grpSpPr>
          <a:xfrm>
            <a:off x="6967388" y="3631553"/>
            <a:ext cx="1313669" cy="560602"/>
            <a:chOff x="0" y="-38100"/>
            <a:chExt cx="775650" cy="263107"/>
          </a:xfrm>
          <a:solidFill>
            <a:srgbClr val="762883"/>
          </a:solidFill>
        </p:grpSpPr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5CF940D-196F-6605-D01D-9D4F79B83AED}"/>
                </a:ext>
              </a:extLst>
            </p:cNvPr>
            <p:cNvSpPr/>
            <p:nvPr/>
          </p:nvSpPr>
          <p:spPr>
            <a:xfrm>
              <a:off x="0" y="0"/>
              <a:ext cx="775650" cy="225007"/>
            </a:xfrm>
            <a:custGeom>
              <a:avLst/>
              <a:gdLst/>
              <a:ahLst/>
              <a:cxnLst/>
              <a:rect l="l" t="t" r="r" b="b"/>
              <a:pathLst>
                <a:path w="775650" h="225007">
                  <a:moveTo>
                    <a:pt x="0" y="0"/>
                  </a:moveTo>
                  <a:lnTo>
                    <a:pt x="775650" y="0"/>
                  </a:lnTo>
                  <a:lnTo>
                    <a:pt x="775650" y="225007"/>
                  </a:lnTo>
                  <a:lnTo>
                    <a:pt x="0" y="225007"/>
                  </a:lnTo>
                  <a:close/>
                </a:path>
              </a:pathLst>
            </a:custGeom>
            <a:grpFill/>
            <a:ln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" name="TextBox 16">
              <a:extLst>
                <a:ext uri="{FF2B5EF4-FFF2-40B4-BE49-F238E27FC236}">
                  <a16:creationId xmlns:a16="http://schemas.microsoft.com/office/drawing/2014/main" id="{C911C165-0A3B-3F8C-1957-328945EE2174}"/>
                </a:ext>
              </a:extLst>
            </p:cNvPr>
            <p:cNvSpPr txBox="1"/>
            <p:nvPr/>
          </p:nvSpPr>
          <p:spPr>
            <a:xfrm>
              <a:off x="0" y="-38100"/>
              <a:ext cx="775650" cy="263107"/>
            </a:xfrm>
            <a:prstGeom prst="rect">
              <a:avLst/>
            </a:prstGeom>
            <a:grpFill/>
          </p:spPr>
          <p:txBody>
            <a:bodyPr lIns="36805" tIns="36805" rIns="36805" bIns="36805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09539" rtl="0" eaLnBrk="1" fontAlgn="auto" latinLnBrk="0" hangingPunct="1">
                <a:lnSpc>
                  <a:spcPts val="17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15" name="TextBox 57">
            <a:extLst>
              <a:ext uri="{FF2B5EF4-FFF2-40B4-BE49-F238E27FC236}">
                <a16:creationId xmlns:a16="http://schemas.microsoft.com/office/drawing/2014/main" id="{A6843B10-0656-10D1-C249-91BA5CB8A0A2}"/>
              </a:ext>
            </a:extLst>
          </p:cNvPr>
          <p:cNvSpPr txBox="1"/>
          <p:nvPr/>
        </p:nvSpPr>
        <p:spPr>
          <a:xfrm>
            <a:off x="1115483" y="1463656"/>
            <a:ext cx="2029173" cy="280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39" rtl="0" eaLnBrk="1" fontAlgn="auto" latinLnBrk="0" hangingPunct="1">
              <a:lnSpc>
                <a:spcPts val="22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8" normalizeH="0" baseline="0" noProof="0">
                <a:ln>
                  <a:noFill/>
                </a:ln>
                <a:solidFill>
                  <a:srgbClr val="0F9ED5">
                    <a:lumMod val="40000"/>
                    <a:lumOff val="60000"/>
                  </a:srgbClr>
                </a:solidFill>
                <a:effectLst/>
                <a:uLnTx/>
                <a:uFillTx/>
                <a:latin typeface="Poppins"/>
                <a:ea typeface="Inter Bold"/>
                <a:cs typeface="Poppins"/>
              </a:rPr>
              <a:t>Streamline</a:t>
            </a:r>
          </a:p>
        </p:txBody>
      </p:sp>
      <p:sp>
        <p:nvSpPr>
          <p:cNvPr id="117" name="TextBox 58">
            <a:extLst>
              <a:ext uri="{FF2B5EF4-FFF2-40B4-BE49-F238E27FC236}">
                <a16:creationId xmlns:a16="http://schemas.microsoft.com/office/drawing/2014/main" id="{51D33A86-6C9D-EB1A-3F2D-6555CB5443FA}"/>
              </a:ext>
            </a:extLst>
          </p:cNvPr>
          <p:cNvSpPr txBox="1"/>
          <p:nvPr/>
        </p:nvSpPr>
        <p:spPr>
          <a:xfrm>
            <a:off x="9400117" y="1463656"/>
            <a:ext cx="2029173" cy="280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39" rtl="0" eaLnBrk="1" fontAlgn="auto" latinLnBrk="0" hangingPunct="1">
              <a:lnSpc>
                <a:spcPts val="22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8" normalizeH="0" baseline="0" noProof="0">
                <a:ln>
                  <a:noFill/>
                </a:ln>
                <a:solidFill>
                  <a:srgbClr val="0F9ED5">
                    <a:lumMod val="40000"/>
                    <a:lumOff val="60000"/>
                  </a:srgbClr>
                </a:solidFill>
                <a:effectLst/>
                <a:uLnTx/>
                <a:uFillTx/>
                <a:latin typeface="Poppins"/>
                <a:ea typeface="Inter Bold"/>
                <a:cs typeface="Poppins"/>
                <a:sym typeface="Inter Bold"/>
              </a:rPr>
              <a:t>Automate</a:t>
            </a:r>
            <a:endParaRPr kumimoji="0" lang="en-US" sz="1800" b="1" i="0" u="none" strike="noStrike" kern="1200" cap="none" spc="8" normalizeH="0" baseline="0" noProof="0">
              <a:ln>
                <a:noFill/>
              </a:ln>
              <a:solidFill>
                <a:srgbClr val="0F9ED5">
                  <a:lumMod val="40000"/>
                  <a:lumOff val="60000"/>
                </a:srgbClr>
              </a:solidFill>
              <a:effectLst/>
              <a:uLnTx/>
              <a:uFillTx/>
              <a:latin typeface="Poppins"/>
              <a:ea typeface="Inter Bold"/>
              <a:cs typeface="Poppins"/>
            </a:endParaRPr>
          </a:p>
        </p:txBody>
      </p:sp>
      <p:sp>
        <p:nvSpPr>
          <p:cNvPr id="121" name="TextBox 60">
            <a:extLst>
              <a:ext uri="{FF2B5EF4-FFF2-40B4-BE49-F238E27FC236}">
                <a16:creationId xmlns:a16="http://schemas.microsoft.com/office/drawing/2014/main" id="{96BB353C-286A-8BA8-8448-6E8DF942998A}"/>
              </a:ext>
            </a:extLst>
          </p:cNvPr>
          <p:cNvSpPr txBox="1"/>
          <p:nvPr/>
        </p:nvSpPr>
        <p:spPr>
          <a:xfrm>
            <a:off x="5200650" y="1463656"/>
            <a:ext cx="2029173" cy="280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39" rtl="0" eaLnBrk="1" fontAlgn="auto" latinLnBrk="0" hangingPunct="1">
              <a:lnSpc>
                <a:spcPts val="22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8" normalizeH="0" baseline="0" noProof="0">
                <a:ln>
                  <a:noFill/>
                </a:ln>
                <a:solidFill>
                  <a:srgbClr val="0F9ED5">
                    <a:lumMod val="40000"/>
                    <a:lumOff val="60000"/>
                  </a:srgbClr>
                </a:solidFill>
                <a:effectLst/>
                <a:uLnTx/>
                <a:uFillTx/>
                <a:latin typeface="Poppins"/>
                <a:ea typeface="Inter Bold"/>
                <a:cs typeface="Poppins"/>
                <a:sym typeface="Inter Bold"/>
              </a:rPr>
              <a:t>Analyze</a:t>
            </a:r>
            <a:endParaRPr kumimoji="0" lang="en-US" sz="1800" b="1" i="0" u="none" strike="noStrike" kern="1200" cap="none" spc="8" normalizeH="0" baseline="0" noProof="0">
              <a:ln>
                <a:noFill/>
              </a:ln>
              <a:solidFill>
                <a:srgbClr val="0F9ED5">
                  <a:lumMod val="40000"/>
                  <a:lumOff val="60000"/>
                </a:srgbClr>
              </a:solidFill>
              <a:effectLst/>
              <a:uLnTx/>
              <a:uFillTx/>
              <a:latin typeface="Poppins"/>
              <a:ea typeface="Inter Bold"/>
              <a:cs typeface="Poppin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BDCF51C-147E-3B38-509D-B6958AE64865}"/>
              </a:ext>
            </a:extLst>
          </p:cNvPr>
          <p:cNvSpPr txBox="1"/>
          <p:nvPr/>
        </p:nvSpPr>
        <p:spPr>
          <a:xfrm>
            <a:off x="1120306" y="3734614"/>
            <a:ext cx="20195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itchFamily="2" charset="77"/>
                <a:ea typeface="Lato"/>
                <a:cs typeface="Poppins" pitchFamily="2" charset="77"/>
              </a:rPr>
              <a:t>Pre - Encounter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2662F00-B546-6C3F-4DCC-BB24EBDC2B3B}"/>
              </a:ext>
            </a:extLst>
          </p:cNvPr>
          <p:cNvSpPr txBox="1"/>
          <p:nvPr/>
        </p:nvSpPr>
        <p:spPr>
          <a:xfrm>
            <a:off x="5097305" y="3727862"/>
            <a:ext cx="15931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itchFamily="2" charset="77"/>
                <a:ea typeface="Lato"/>
                <a:cs typeface="Poppins" pitchFamily="2" charset="77"/>
              </a:rPr>
              <a:t>Encounter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E075C05-1B8B-F36E-BAA3-8E1AC017228A}"/>
              </a:ext>
            </a:extLst>
          </p:cNvPr>
          <p:cNvSpPr txBox="1"/>
          <p:nvPr/>
        </p:nvSpPr>
        <p:spPr>
          <a:xfrm>
            <a:off x="8713605" y="3712276"/>
            <a:ext cx="22236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itchFamily="2" charset="77"/>
                <a:ea typeface="Lato"/>
                <a:cs typeface="Poppins" pitchFamily="2" charset="77"/>
              </a:rPr>
              <a:t>Post - Encounter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itchFamily="2" charset="77"/>
              <a:ea typeface="Lato"/>
              <a:cs typeface="Poppins" pitchFamily="2" charset="77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A83F6F-7D0F-A4CA-D971-DBAC087F44E0}"/>
              </a:ext>
            </a:extLst>
          </p:cNvPr>
          <p:cNvGrpSpPr/>
          <p:nvPr/>
        </p:nvGrpSpPr>
        <p:grpSpPr>
          <a:xfrm>
            <a:off x="1698856" y="4191025"/>
            <a:ext cx="1070483" cy="1655239"/>
            <a:chOff x="1410758" y="4191025"/>
            <a:chExt cx="1070483" cy="1655239"/>
          </a:xfrm>
        </p:grpSpPr>
        <p:sp>
          <p:nvSpPr>
            <p:cNvPr id="68" name="AutoShape 37">
              <a:extLst>
                <a:ext uri="{FF2B5EF4-FFF2-40B4-BE49-F238E27FC236}">
                  <a16:creationId xmlns:a16="http://schemas.microsoft.com/office/drawing/2014/main" id="{6FC0022D-D9E4-8B1A-BA32-B67E12878F92}"/>
                </a:ext>
              </a:extLst>
            </p:cNvPr>
            <p:cNvSpPr/>
            <p:nvPr/>
          </p:nvSpPr>
          <p:spPr>
            <a:xfrm flipH="1">
              <a:off x="1945998" y="4191025"/>
              <a:ext cx="0" cy="584756"/>
            </a:xfrm>
            <a:prstGeom prst="line">
              <a:avLst/>
            </a:prstGeom>
            <a:ln w="47625" cap="flat">
              <a:solidFill>
                <a:srgbClr val="4E8AB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7B77972-B95C-C347-64C4-2E925E7AC3A5}"/>
                </a:ext>
              </a:extLst>
            </p:cNvPr>
            <p:cNvGrpSpPr/>
            <p:nvPr/>
          </p:nvGrpSpPr>
          <p:grpSpPr>
            <a:xfrm>
              <a:off x="1410758" y="4775781"/>
              <a:ext cx="1070483" cy="1070483"/>
              <a:chOff x="1347258" y="4721519"/>
              <a:chExt cx="1070483" cy="1070483"/>
            </a:xfrm>
          </p:grpSpPr>
          <p:sp>
            <p:nvSpPr>
              <p:cNvPr id="87" name="Freeform 43">
                <a:extLst>
                  <a:ext uri="{FF2B5EF4-FFF2-40B4-BE49-F238E27FC236}">
                    <a16:creationId xmlns:a16="http://schemas.microsoft.com/office/drawing/2014/main" id="{EFF9ADC7-E164-2F76-2A14-1F1B744A7845}"/>
                  </a:ext>
                </a:extLst>
              </p:cNvPr>
              <p:cNvSpPr/>
              <p:nvPr/>
            </p:nvSpPr>
            <p:spPr>
              <a:xfrm>
                <a:off x="1347258" y="4721519"/>
                <a:ext cx="1070483" cy="107048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D8AB0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1C9B1256-1597-D3D5-EDBE-E2BBFB047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701558" y="5029200"/>
                <a:ext cx="457770" cy="457770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8760C6-8BF0-703A-16E8-D36246CBE128}"/>
              </a:ext>
            </a:extLst>
          </p:cNvPr>
          <p:cNvGrpSpPr/>
          <p:nvPr/>
        </p:nvGrpSpPr>
        <p:grpSpPr>
          <a:xfrm>
            <a:off x="3419413" y="2026829"/>
            <a:ext cx="1070483" cy="1696412"/>
            <a:chOff x="3419413" y="2026829"/>
            <a:chExt cx="1070483" cy="1696412"/>
          </a:xfrm>
        </p:grpSpPr>
        <p:sp>
          <p:nvSpPr>
            <p:cNvPr id="81" name="AutoShape 40">
              <a:extLst>
                <a:ext uri="{FF2B5EF4-FFF2-40B4-BE49-F238E27FC236}">
                  <a16:creationId xmlns:a16="http://schemas.microsoft.com/office/drawing/2014/main" id="{7AF45ACB-D2CF-8233-E380-E448A1B4EA20}"/>
                </a:ext>
              </a:extLst>
            </p:cNvPr>
            <p:cNvSpPr/>
            <p:nvPr/>
          </p:nvSpPr>
          <p:spPr>
            <a:xfrm flipH="1" flipV="1">
              <a:off x="3956122" y="3097312"/>
              <a:ext cx="0" cy="625929"/>
            </a:xfrm>
            <a:prstGeom prst="line">
              <a:avLst/>
            </a:prstGeom>
            <a:ln w="47625" cap="flat">
              <a:solidFill>
                <a:srgbClr val="55669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2" name="Freeform 52">
              <a:extLst>
                <a:ext uri="{FF2B5EF4-FFF2-40B4-BE49-F238E27FC236}">
                  <a16:creationId xmlns:a16="http://schemas.microsoft.com/office/drawing/2014/main" id="{3CE342C6-0AC4-D0E0-11ED-5C69762624E7}"/>
                </a:ext>
              </a:extLst>
            </p:cNvPr>
            <p:cNvSpPr/>
            <p:nvPr/>
          </p:nvSpPr>
          <p:spPr>
            <a:xfrm>
              <a:off x="3419413" y="2026829"/>
              <a:ext cx="1070483" cy="1070483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5669F"/>
            </a:solidFill>
          </p:spPr>
          <p:txBody>
            <a:bodyPr/>
            <a:lstStyle/>
            <a:p>
              <a:pPr marL="0" marR="0" lvl="0" indent="0" algn="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55" name="Graphic 154">
              <a:extLst>
                <a:ext uri="{FF2B5EF4-FFF2-40B4-BE49-F238E27FC236}">
                  <a16:creationId xmlns:a16="http://schemas.microsoft.com/office/drawing/2014/main" id="{43F6A6C0-A48A-EB2B-FB06-D4AF68CAB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36906" y="2305832"/>
              <a:ext cx="457770" cy="45777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66541CB-4154-B0F2-5E44-FB3F008D1486}"/>
              </a:ext>
            </a:extLst>
          </p:cNvPr>
          <p:cNvGrpSpPr/>
          <p:nvPr/>
        </p:nvGrpSpPr>
        <p:grpSpPr>
          <a:xfrm>
            <a:off x="5789407" y="4187558"/>
            <a:ext cx="1070483" cy="1696412"/>
            <a:chOff x="5433807" y="4187558"/>
            <a:chExt cx="1070483" cy="1696412"/>
          </a:xfrm>
        </p:grpSpPr>
        <p:sp>
          <p:nvSpPr>
            <p:cNvPr id="71" name="AutoShape 38">
              <a:extLst>
                <a:ext uri="{FF2B5EF4-FFF2-40B4-BE49-F238E27FC236}">
                  <a16:creationId xmlns:a16="http://schemas.microsoft.com/office/drawing/2014/main" id="{B94680E8-AC89-805E-5B8B-1701B52D8C9D}"/>
                </a:ext>
              </a:extLst>
            </p:cNvPr>
            <p:cNvSpPr/>
            <p:nvPr/>
          </p:nvSpPr>
          <p:spPr>
            <a:xfrm>
              <a:off x="5969048" y="4187558"/>
              <a:ext cx="0" cy="625929"/>
            </a:xfrm>
            <a:prstGeom prst="line">
              <a:avLst/>
            </a:prstGeom>
            <a:ln w="47625" cap="flat">
              <a:solidFill>
                <a:srgbClr val="612F8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E28017-3DC9-2668-77EA-B4622FEE94EE}"/>
                </a:ext>
              </a:extLst>
            </p:cNvPr>
            <p:cNvGrpSpPr/>
            <p:nvPr/>
          </p:nvGrpSpPr>
          <p:grpSpPr>
            <a:xfrm>
              <a:off x="5433807" y="4813487"/>
              <a:ext cx="1070483" cy="1070483"/>
              <a:chOff x="5370307" y="4721519"/>
              <a:chExt cx="1070483" cy="1070483"/>
            </a:xfrm>
          </p:grpSpPr>
          <p:sp>
            <p:nvSpPr>
              <p:cNvPr id="94" name="Freeform 46">
                <a:extLst>
                  <a:ext uri="{FF2B5EF4-FFF2-40B4-BE49-F238E27FC236}">
                    <a16:creationId xmlns:a16="http://schemas.microsoft.com/office/drawing/2014/main" id="{6828DD75-62D6-47A4-73D3-81BF17C19342}"/>
                  </a:ext>
                </a:extLst>
              </p:cNvPr>
              <p:cNvSpPr/>
              <p:nvPr/>
            </p:nvSpPr>
            <p:spPr>
              <a:xfrm>
                <a:off x="5370307" y="4721519"/>
                <a:ext cx="1070483" cy="107048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12F86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57" name="Graphic 156">
                <a:extLst>
                  <a:ext uri="{FF2B5EF4-FFF2-40B4-BE49-F238E27FC236}">
                    <a16:creationId xmlns:a16="http://schemas.microsoft.com/office/drawing/2014/main" id="{24F105A0-18D5-F1A2-2D99-0F4890AE91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78957" y="5052746"/>
                <a:ext cx="457770" cy="457770"/>
              </a:xfrm>
              <a:prstGeom prst="rect">
                <a:avLst/>
              </a:prstGeom>
            </p:spPr>
          </p:pic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5A0032B-2829-605A-5C4A-4BFF38AF6245}"/>
              </a:ext>
            </a:extLst>
          </p:cNvPr>
          <p:cNvGrpSpPr/>
          <p:nvPr/>
        </p:nvGrpSpPr>
        <p:grpSpPr>
          <a:xfrm>
            <a:off x="9178047" y="4188244"/>
            <a:ext cx="1070483" cy="1696412"/>
            <a:chOff x="9457447" y="4188244"/>
            <a:chExt cx="1070483" cy="1696412"/>
          </a:xfrm>
        </p:grpSpPr>
        <p:sp>
          <p:nvSpPr>
            <p:cNvPr id="76" name="AutoShape 39">
              <a:extLst>
                <a:ext uri="{FF2B5EF4-FFF2-40B4-BE49-F238E27FC236}">
                  <a16:creationId xmlns:a16="http://schemas.microsoft.com/office/drawing/2014/main" id="{212D595F-9479-0F22-2FFC-64041890CF12}"/>
                </a:ext>
              </a:extLst>
            </p:cNvPr>
            <p:cNvSpPr/>
            <p:nvPr/>
          </p:nvSpPr>
          <p:spPr>
            <a:xfrm>
              <a:off x="9992688" y="4188244"/>
              <a:ext cx="0" cy="625929"/>
            </a:xfrm>
            <a:prstGeom prst="line">
              <a:avLst/>
            </a:prstGeom>
            <a:ln w="47625" cap="flat">
              <a:solidFill>
                <a:srgbClr val="AD228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1876EA5-C478-0C31-977D-B70367AA5951}"/>
                </a:ext>
              </a:extLst>
            </p:cNvPr>
            <p:cNvGrpSpPr/>
            <p:nvPr/>
          </p:nvGrpSpPr>
          <p:grpSpPr>
            <a:xfrm>
              <a:off x="9457447" y="4814173"/>
              <a:ext cx="1070483" cy="1070483"/>
              <a:chOff x="9393947" y="4722205"/>
              <a:chExt cx="1070483" cy="1070483"/>
            </a:xfrm>
          </p:grpSpPr>
          <p:sp>
            <p:nvSpPr>
              <p:cNvPr id="98" name="Freeform 49">
                <a:extLst>
                  <a:ext uri="{FF2B5EF4-FFF2-40B4-BE49-F238E27FC236}">
                    <a16:creationId xmlns:a16="http://schemas.microsoft.com/office/drawing/2014/main" id="{9BF465E6-F45E-227D-B7B4-6D04312BF44C}"/>
                  </a:ext>
                </a:extLst>
              </p:cNvPr>
              <p:cNvSpPr/>
              <p:nvPr/>
            </p:nvSpPr>
            <p:spPr>
              <a:xfrm>
                <a:off x="9393947" y="4722205"/>
                <a:ext cx="1070483" cy="107048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D2284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59" name="Graphic 158">
                <a:extLst>
                  <a:ext uri="{FF2B5EF4-FFF2-40B4-BE49-F238E27FC236}">
                    <a16:creationId xmlns:a16="http://schemas.microsoft.com/office/drawing/2014/main" id="{E51BA9DA-4A84-8DEB-B5BD-3B35B2800A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690553" y="5029200"/>
                <a:ext cx="457770" cy="457770"/>
              </a:xfrm>
              <a:prstGeom prst="rect">
                <a:avLst/>
              </a:prstGeom>
            </p:spPr>
          </p:pic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D5E2734-F7EC-4976-DD39-011039CF9064}"/>
              </a:ext>
            </a:extLst>
          </p:cNvPr>
          <p:cNvGrpSpPr/>
          <p:nvPr/>
        </p:nvGrpSpPr>
        <p:grpSpPr>
          <a:xfrm>
            <a:off x="6935053" y="2026829"/>
            <a:ext cx="1070483" cy="1696412"/>
            <a:chOff x="7443053" y="2026829"/>
            <a:chExt cx="1070483" cy="1696412"/>
          </a:xfrm>
        </p:grpSpPr>
        <p:sp>
          <p:nvSpPr>
            <p:cNvPr id="85" name="AutoShape 41">
              <a:extLst>
                <a:ext uri="{FF2B5EF4-FFF2-40B4-BE49-F238E27FC236}">
                  <a16:creationId xmlns:a16="http://schemas.microsoft.com/office/drawing/2014/main" id="{33EAE81B-4E8F-EC47-588C-B4BDBB306E7D}"/>
                </a:ext>
              </a:extLst>
            </p:cNvPr>
            <p:cNvSpPr/>
            <p:nvPr/>
          </p:nvSpPr>
          <p:spPr>
            <a:xfrm flipV="1">
              <a:off x="7979762" y="3097312"/>
              <a:ext cx="0" cy="625929"/>
            </a:xfrm>
            <a:prstGeom prst="line">
              <a:avLst/>
            </a:prstGeom>
            <a:ln w="47625" cap="flat">
              <a:solidFill>
                <a:srgbClr val="76288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10" name="Freeform 55">
              <a:extLst>
                <a:ext uri="{FF2B5EF4-FFF2-40B4-BE49-F238E27FC236}">
                  <a16:creationId xmlns:a16="http://schemas.microsoft.com/office/drawing/2014/main" id="{913236C9-E59B-EEBE-1217-C49721D37D2F}"/>
                </a:ext>
              </a:extLst>
            </p:cNvPr>
            <p:cNvSpPr/>
            <p:nvPr/>
          </p:nvSpPr>
          <p:spPr>
            <a:xfrm>
              <a:off x="7443053" y="2026829"/>
              <a:ext cx="1070483" cy="1070483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62883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70" name="Graphic 169">
              <a:extLst>
                <a:ext uri="{FF2B5EF4-FFF2-40B4-BE49-F238E27FC236}">
                  <a16:creationId xmlns:a16="http://schemas.microsoft.com/office/drawing/2014/main" id="{913749EB-1D52-35F5-4CC1-E04A52265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56804" y="2305832"/>
              <a:ext cx="457770" cy="457770"/>
            </a:xfrm>
            <a:prstGeom prst="rect">
              <a:avLst/>
            </a:prstGeom>
          </p:spPr>
        </p:pic>
      </p:grpSp>
      <p:pic>
        <p:nvPicPr>
          <p:cNvPr id="33" name="Picture 32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0BF6B766-C5A8-30BB-AA74-0C53A960E5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464" y="4198817"/>
            <a:ext cx="1881640" cy="72774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41" name="Picture 40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F5EF2210-FBDD-89FE-AB05-198695FEB5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09" y="2561292"/>
            <a:ext cx="1757128" cy="625929"/>
          </a:xfrm>
          <a:prstGeom prst="rect">
            <a:avLst/>
          </a:prstGeom>
        </p:spPr>
      </p:pic>
      <p:pic>
        <p:nvPicPr>
          <p:cNvPr id="43" name="Picture 4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E6BDA0C-6B71-2D99-70EA-B491F19BE48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643" y="4218402"/>
            <a:ext cx="1863126" cy="636378"/>
          </a:xfrm>
          <a:prstGeom prst="rect">
            <a:avLst/>
          </a:prstGeom>
        </p:spPr>
      </p:pic>
      <p:sp>
        <p:nvSpPr>
          <p:cNvPr id="123" name="TextBox 61">
            <a:extLst>
              <a:ext uri="{FF2B5EF4-FFF2-40B4-BE49-F238E27FC236}">
                <a16:creationId xmlns:a16="http://schemas.microsoft.com/office/drawing/2014/main" id="{DA3B2D89-1010-324F-2AC6-4B58A39A6E8C}"/>
              </a:ext>
            </a:extLst>
          </p:cNvPr>
          <p:cNvSpPr txBox="1"/>
          <p:nvPr/>
        </p:nvSpPr>
        <p:spPr>
          <a:xfrm>
            <a:off x="7357533" y="1463656"/>
            <a:ext cx="2029173" cy="280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39" rtl="0" eaLnBrk="1" fontAlgn="auto" latinLnBrk="0" hangingPunct="1">
              <a:lnSpc>
                <a:spcPts val="22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8" normalizeH="0" baseline="0" noProof="0">
                <a:ln>
                  <a:noFill/>
                </a:ln>
                <a:solidFill>
                  <a:srgbClr val="0F9ED5">
                    <a:lumMod val="40000"/>
                    <a:lumOff val="60000"/>
                  </a:srgbClr>
                </a:solidFill>
                <a:effectLst/>
                <a:uLnTx/>
                <a:uFillTx/>
                <a:latin typeface="Poppins"/>
                <a:ea typeface="Inter Bold"/>
                <a:cs typeface="Poppins"/>
                <a:sym typeface="Inter Bold"/>
              </a:rPr>
              <a:t>Empower</a:t>
            </a:r>
            <a:endParaRPr kumimoji="0" lang="en-US" sz="1800" b="1" i="0" u="none" strike="noStrike" kern="1200" cap="none" spc="8" normalizeH="0" baseline="0" noProof="0">
              <a:ln>
                <a:noFill/>
              </a:ln>
              <a:solidFill>
                <a:srgbClr val="0F9ED5">
                  <a:lumMod val="40000"/>
                  <a:lumOff val="60000"/>
                </a:srgbClr>
              </a:solidFill>
              <a:effectLst/>
              <a:uLnTx/>
              <a:uFillTx/>
              <a:latin typeface="Poppins"/>
              <a:ea typeface="Inter Bold"/>
              <a:cs typeface="Poppins"/>
            </a:endParaRPr>
          </a:p>
        </p:txBody>
      </p:sp>
      <p:sp>
        <p:nvSpPr>
          <p:cNvPr id="119" name="TextBox 59">
            <a:extLst>
              <a:ext uri="{FF2B5EF4-FFF2-40B4-BE49-F238E27FC236}">
                <a16:creationId xmlns:a16="http://schemas.microsoft.com/office/drawing/2014/main" id="{4E36F410-D0EF-0B63-C810-32BCF3E04748}"/>
              </a:ext>
            </a:extLst>
          </p:cNvPr>
          <p:cNvSpPr txBox="1"/>
          <p:nvPr/>
        </p:nvSpPr>
        <p:spPr>
          <a:xfrm>
            <a:off x="3043767" y="1463656"/>
            <a:ext cx="2029173" cy="280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09539" rtl="0" eaLnBrk="1" fontAlgn="auto" latinLnBrk="0" hangingPunct="1">
              <a:lnSpc>
                <a:spcPts val="22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8" normalizeH="0" baseline="0" noProof="0">
                <a:ln>
                  <a:noFill/>
                </a:ln>
                <a:solidFill>
                  <a:srgbClr val="0F9ED5">
                    <a:lumMod val="40000"/>
                    <a:lumOff val="60000"/>
                  </a:srgbClr>
                </a:solidFill>
                <a:effectLst/>
                <a:uLnTx/>
                <a:uFillTx/>
                <a:latin typeface="Poppins"/>
                <a:ea typeface="Inter Bold"/>
                <a:cs typeface="Poppins"/>
                <a:sym typeface="Inter Bold"/>
              </a:rPr>
              <a:t>Optimize</a:t>
            </a:r>
            <a:endParaRPr kumimoji="0" lang="en-US" sz="1800" b="1" i="0" u="none" strike="noStrike" kern="1200" cap="none" spc="8" normalizeH="0" baseline="0" noProof="0">
              <a:ln>
                <a:noFill/>
              </a:ln>
              <a:solidFill>
                <a:srgbClr val="0F9ED5">
                  <a:lumMod val="40000"/>
                  <a:lumOff val="60000"/>
                </a:srgbClr>
              </a:solidFill>
              <a:effectLst/>
              <a:uLnTx/>
              <a:uFillTx/>
              <a:latin typeface="Poppins"/>
              <a:ea typeface="Inter Bold"/>
              <a:cs typeface="Poppins"/>
            </a:endParaRPr>
          </a:p>
        </p:txBody>
      </p:sp>
      <p:sp>
        <p:nvSpPr>
          <p:cNvPr id="15" name="Left-Right Arrow 13">
            <a:extLst>
              <a:ext uri="{FF2B5EF4-FFF2-40B4-BE49-F238E27FC236}">
                <a16:creationId xmlns:a16="http://schemas.microsoft.com/office/drawing/2014/main" id="{FEFC8A3A-8704-7031-09E9-0F741AA8CFB4}"/>
              </a:ext>
            </a:extLst>
          </p:cNvPr>
          <p:cNvSpPr/>
          <p:nvPr/>
        </p:nvSpPr>
        <p:spPr>
          <a:xfrm>
            <a:off x="1534586" y="6132635"/>
            <a:ext cx="9122589" cy="533744"/>
          </a:xfrm>
          <a:prstGeom prst="leftRightArrow">
            <a:avLst>
              <a:gd name="adj1" fmla="val 40461"/>
              <a:gd name="adj2" fmla="val 65899"/>
            </a:avLst>
          </a:prstGeom>
          <a:solidFill>
            <a:schemeClr val="tx2">
              <a:lumMod val="60000"/>
              <a:lumOff val="40000"/>
              <a:alpha val="87713"/>
            </a:schemeClr>
          </a:solidFill>
          <a:ln>
            <a:solidFill>
              <a:srgbClr val="0D0926"/>
            </a:solidFill>
          </a:ln>
          <a:effectLst>
            <a:outerShdw blurRad="63500" dist="38100" dir="270000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3" name="Picture 12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379F3A8C-3505-6339-71A2-2AB8B2AC977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10158" y="6276602"/>
            <a:ext cx="1008361" cy="258678"/>
          </a:xfrm>
          <a:prstGeom prst="rect">
            <a:avLst/>
          </a:prstGeom>
        </p:spPr>
      </p:pic>
      <p:sp>
        <p:nvSpPr>
          <p:cNvPr id="36" name="Triangle 35">
            <a:extLst>
              <a:ext uri="{FF2B5EF4-FFF2-40B4-BE49-F238E27FC236}">
                <a16:creationId xmlns:a16="http://schemas.microsoft.com/office/drawing/2014/main" id="{9947F9CC-5F34-DFBB-6D85-706DAD24CFCA}"/>
              </a:ext>
            </a:extLst>
          </p:cNvPr>
          <p:cNvSpPr/>
          <p:nvPr/>
        </p:nvSpPr>
        <p:spPr>
          <a:xfrm rot="5400000">
            <a:off x="734445" y="3796895"/>
            <a:ext cx="599732" cy="221646"/>
          </a:xfrm>
          <a:prstGeom prst="triangle">
            <a:avLst/>
          </a:prstGeom>
          <a:solidFill>
            <a:srgbClr val="0C08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6" name="Picture 45" descr="Logo&#10;&#10;Description automatically generated">
            <a:extLst>
              <a:ext uri="{FF2B5EF4-FFF2-40B4-BE49-F238E27FC236}">
                <a16:creationId xmlns:a16="http://schemas.microsoft.com/office/drawing/2014/main" id="{47D5C824-8632-0506-C505-8F7C9F2546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9803" y="4232762"/>
            <a:ext cx="1006302" cy="442237"/>
          </a:xfrm>
          <a:prstGeom prst="rect">
            <a:avLst/>
          </a:prstGeom>
        </p:spPr>
      </p:pic>
      <p:pic>
        <p:nvPicPr>
          <p:cNvPr id="23" name="Picture 22" descr="A heart with dots and lines in it&#10;&#10;Description automatically generated">
            <a:extLst>
              <a:ext uri="{FF2B5EF4-FFF2-40B4-BE49-F238E27FC236}">
                <a16:creationId xmlns:a16="http://schemas.microsoft.com/office/drawing/2014/main" id="{E1A14846-7847-60C8-E0E4-FA23905138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28"/>
            <a:ext cx="895173" cy="694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A54D2F-437B-C4C4-6659-89741AEBAB8A}"/>
              </a:ext>
            </a:extLst>
          </p:cNvPr>
          <p:cNvSpPr txBox="1"/>
          <p:nvPr/>
        </p:nvSpPr>
        <p:spPr>
          <a:xfrm>
            <a:off x="5589349" y="6261007"/>
            <a:ext cx="223837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Supported by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6477A-A90E-6E72-C9AE-A5AAD33A1E9C}"/>
              </a:ext>
            </a:extLst>
          </p:cNvPr>
          <p:cNvSpPr txBox="1"/>
          <p:nvPr/>
        </p:nvSpPr>
        <p:spPr>
          <a:xfrm>
            <a:off x="224724" y="6227503"/>
            <a:ext cx="1781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360 Insights</a:t>
            </a:r>
          </a:p>
        </p:txBody>
      </p:sp>
      <p:pic>
        <p:nvPicPr>
          <p:cNvPr id="27" name="Picture 2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871597C9-8EE8-79C9-EB75-9142D88B98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158" y="-17600"/>
            <a:ext cx="1586870" cy="61373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06008096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JY (21)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Rectangle 316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7740650" cy="6858000"/>
          </a:xfrm>
          <a:prstGeom prst="rect">
            <a:avLst/>
          </a:prstGeom>
        </p:spPr>
      </p:pic>
      <p:pic>
        <p:nvPicPr>
          <p:cNvPr id="4" name="Rectangle 3178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13400" y="25400"/>
            <a:ext cx="6578600" cy="6832600"/>
          </a:xfrm>
          <a:prstGeom prst="rect">
            <a:avLst/>
          </a:prstGeom>
        </p:spPr>
      </p:pic>
      <p:pic>
        <p:nvPicPr>
          <p:cNvPr id="5" name="530shots_so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133826" y="635000"/>
            <a:ext cx="7058174" cy="5359400"/>
          </a:xfrm>
          <a:prstGeom prst="rect">
            <a:avLst/>
          </a:prstGeom>
        </p:spPr>
      </p:pic>
      <p:pic>
        <p:nvPicPr>
          <p:cNvPr id="7" name="AiCode-logo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06400" y="1803400"/>
            <a:ext cx="3367342" cy="1161288"/>
          </a:xfrm>
          <a:prstGeom prst="rect">
            <a:avLst/>
          </a:prstGeom>
        </p:spPr>
      </p:pic>
      <p:pic>
        <p:nvPicPr>
          <p:cNvPr id="8" name="Vector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06400" y="5600700"/>
            <a:ext cx="393700" cy="393700"/>
          </a:xfrm>
          <a:prstGeom prst="rect">
            <a:avLst/>
          </a:prstGeom>
        </p:spPr>
      </p:pic>
      <p:pic>
        <p:nvPicPr>
          <p:cNvPr id="9" name="Vector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956050" y="5600700"/>
            <a:ext cx="393700" cy="393700"/>
          </a:xfrm>
          <a:prstGeom prst="rect">
            <a:avLst/>
          </a:prstGeom>
        </p:spPr>
      </p:pic>
      <p:pic>
        <p:nvPicPr>
          <p:cNvPr id="10" name="Vector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7740650" y="5600700"/>
            <a:ext cx="393700" cy="393700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6934200" y="1911350"/>
            <a:ext cx="4413250" cy="2755900"/>
          </a:xfrm>
          <a:prstGeom prst="rect">
            <a:avLst/>
          </a:prstGeom>
        </p:spPr>
      </p:pic>
      <p:sp>
        <p:nvSpPr>
          <p:cNvPr id="12" name="Improved Medical Coders Productivity"/>
          <p:cNvSpPr/>
          <p:nvPr/>
        </p:nvSpPr>
        <p:spPr>
          <a:xfrm>
            <a:off x="882650" y="5664200"/>
            <a:ext cx="299085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4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old" pitchFamily="34" charset="0"/>
                <a:ea typeface="Lato Bold" pitchFamily="34" charset="-122"/>
                <a:cs typeface="Lato Bold" pitchFamily="34" charset="-120"/>
              </a:rPr>
              <a:t>Improved Medical Coders Productivity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H1"/>
          <p:cNvSpPr/>
          <p:nvPr/>
        </p:nvSpPr>
        <p:spPr>
          <a:xfrm>
            <a:off x="406400" y="3219450"/>
            <a:ext cx="4775200" cy="1041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Poppins Regular" pitchFamily="34" charset="0"/>
                <a:ea typeface="Poppins Regular" pitchFamily="34" charset="-122"/>
                <a:cs typeface="Poppins Regular" pitchFamily="34" charset="-120"/>
              </a:rPr>
              <a:t>An Artificial Intelligence assisted medical coding solution that increases the productivity as well as the accuracy of medical coding functions.</a:t>
            </a:r>
            <a:endParaRPr kumimoji="0" lang="en-US" sz="17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Eliminated Errors in the Service Mapping"/>
          <p:cNvSpPr/>
          <p:nvPr/>
        </p:nvSpPr>
        <p:spPr>
          <a:xfrm>
            <a:off x="4432300" y="5670550"/>
            <a:ext cx="405765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4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Bold" pitchFamily="34" charset="0"/>
                <a:ea typeface="Lato Bold" pitchFamily="34" charset="-122"/>
                <a:cs typeface="Lato Bold" pitchFamily="34" charset="-120"/>
              </a:rPr>
              <a:t>Eliminated Errors in the Service Mapping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Increased Accuracy in the Coding of OP  IP"/>
          <p:cNvSpPr/>
          <p:nvPr/>
        </p:nvSpPr>
        <p:spPr>
          <a:xfrm>
            <a:off x="8216900" y="5670550"/>
            <a:ext cx="4057650" cy="234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84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Increased Accuracy in the Coding of OP &amp; IP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 descr="A heart with dots and lines in it&#10;&#10;Description automatically generated">
            <a:extLst>
              <a:ext uri="{FF2B5EF4-FFF2-40B4-BE49-F238E27FC236}">
                <a16:creationId xmlns:a16="http://schemas.microsoft.com/office/drawing/2014/main" id="{3255886C-A0CC-CBBF-4590-8AB551735E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28"/>
            <a:ext cx="895173" cy="69421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400F648-F1A6-A2F7-FD13-5766CAF10B87}"/>
              </a:ext>
            </a:extLst>
          </p:cNvPr>
          <p:cNvGrpSpPr/>
          <p:nvPr/>
        </p:nvGrpSpPr>
        <p:grpSpPr>
          <a:xfrm>
            <a:off x="220589" y="6419247"/>
            <a:ext cx="2301948" cy="307777"/>
            <a:chOff x="220589" y="6419247"/>
            <a:chExt cx="2301948" cy="307777"/>
          </a:xfrm>
        </p:grpSpPr>
        <p:pic>
          <p:nvPicPr>
            <p:cNvPr id="22" name="Picture 21" descr="A black background with white letters&#10;&#10;Description automatically generated">
              <a:extLst>
                <a:ext uri="{FF2B5EF4-FFF2-40B4-BE49-F238E27FC236}">
                  <a16:creationId xmlns:a16="http://schemas.microsoft.com/office/drawing/2014/main" id="{E6B05778-790E-80D6-66CC-F737C606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579562" y="6468110"/>
              <a:ext cx="942975" cy="2413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5D4A3C-3B3F-1854-C375-7693852F9AEC}"/>
                </a:ext>
              </a:extLst>
            </p:cNvPr>
            <p:cNvSpPr txBox="1"/>
            <p:nvPr/>
          </p:nvSpPr>
          <p:spPr>
            <a:xfrm>
              <a:off x="220589" y="6419247"/>
              <a:ext cx="223837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"/>
                  <a:ea typeface="+mn-ea"/>
                  <a:cs typeface="Poppins"/>
                </a:rPr>
                <a:t>Supported by </a:t>
              </a:r>
            </a:p>
          </p:txBody>
        </p:sp>
      </p:grpSp>
      <p:pic>
        <p:nvPicPr>
          <p:cNvPr id="15" name="Picture 1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EC85C506-02E8-F908-FE81-7B9F3FCFBA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158" y="-17600"/>
            <a:ext cx="1586870" cy="61373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B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0">
            <a:extLst>
              <a:ext uri="{FF2B5EF4-FFF2-40B4-BE49-F238E27FC236}">
                <a16:creationId xmlns:a16="http://schemas.microsoft.com/office/drawing/2014/main" id="{14480B7F-CB20-E064-A7BC-062AE540A701}"/>
              </a:ext>
            </a:extLst>
          </p:cNvPr>
          <p:cNvSpPr/>
          <p:nvPr/>
        </p:nvSpPr>
        <p:spPr>
          <a:xfrm>
            <a:off x="308568" y="2568188"/>
            <a:ext cx="3221517" cy="2634158"/>
          </a:xfrm>
          <a:custGeom>
            <a:avLst/>
            <a:gdLst/>
            <a:ahLst/>
            <a:cxnLst/>
            <a:rect l="l" t="t" r="r" b="b"/>
            <a:pathLst>
              <a:path w="812800" h="676426">
                <a:moveTo>
                  <a:pt x="0" y="0"/>
                </a:moveTo>
                <a:lnTo>
                  <a:pt x="609600" y="0"/>
                </a:lnTo>
                <a:lnTo>
                  <a:pt x="812800" y="338213"/>
                </a:lnTo>
                <a:lnTo>
                  <a:pt x="609600" y="676426"/>
                </a:lnTo>
                <a:lnTo>
                  <a:pt x="0" y="676426"/>
                </a:lnTo>
                <a:lnTo>
                  <a:pt x="203200" y="3382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38125" cap="sq">
            <a:solidFill>
              <a:srgbClr val="34B5D3"/>
            </a:solidFill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3A34D75A-1B96-D47A-AE75-0E47B47086C6}"/>
              </a:ext>
            </a:extLst>
          </p:cNvPr>
          <p:cNvSpPr/>
          <p:nvPr/>
        </p:nvSpPr>
        <p:spPr>
          <a:xfrm>
            <a:off x="8747787" y="2552134"/>
            <a:ext cx="3221517" cy="2634158"/>
          </a:xfrm>
          <a:custGeom>
            <a:avLst/>
            <a:gdLst/>
            <a:ahLst/>
            <a:cxnLst/>
            <a:rect l="l" t="t" r="r" b="b"/>
            <a:pathLst>
              <a:path w="812800" h="676426">
                <a:moveTo>
                  <a:pt x="0" y="0"/>
                </a:moveTo>
                <a:lnTo>
                  <a:pt x="609600" y="0"/>
                </a:lnTo>
                <a:lnTo>
                  <a:pt x="812800" y="338213"/>
                </a:lnTo>
                <a:lnTo>
                  <a:pt x="609600" y="676426"/>
                </a:lnTo>
                <a:lnTo>
                  <a:pt x="0" y="676426"/>
                </a:lnTo>
                <a:lnTo>
                  <a:pt x="203200" y="3382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38125" cap="sq">
            <a:solidFill>
              <a:srgbClr val="9B2483"/>
            </a:solidFill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Freeform 12">
            <a:extLst>
              <a:ext uri="{FF2B5EF4-FFF2-40B4-BE49-F238E27FC236}">
                <a16:creationId xmlns:a16="http://schemas.microsoft.com/office/drawing/2014/main" id="{054F00DF-91A4-4456-5923-141D90F14305}"/>
              </a:ext>
            </a:extLst>
          </p:cNvPr>
          <p:cNvSpPr/>
          <p:nvPr/>
        </p:nvSpPr>
        <p:spPr>
          <a:xfrm>
            <a:off x="5923278" y="2552134"/>
            <a:ext cx="3221517" cy="2634158"/>
          </a:xfrm>
          <a:custGeom>
            <a:avLst/>
            <a:gdLst/>
            <a:ahLst/>
            <a:cxnLst/>
            <a:rect l="l" t="t" r="r" b="b"/>
            <a:pathLst>
              <a:path w="812800" h="676426">
                <a:moveTo>
                  <a:pt x="0" y="0"/>
                </a:moveTo>
                <a:lnTo>
                  <a:pt x="609600" y="0"/>
                </a:lnTo>
                <a:lnTo>
                  <a:pt x="812800" y="338213"/>
                </a:lnTo>
                <a:lnTo>
                  <a:pt x="609600" y="676426"/>
                </a:lnTo>
                <a:lnTo>
                  <a:pt x="0" y="676426"/>
                </a:lnTo>
                <a:lnTo>
                  <a:pt x="203200" y="3382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38125" cap="sq">
            <a:solidFill>
              <a:srgbClr val="54479A"/>
            </a:solidFill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3C8BE306-BA48-78E8-4CB5-015F6B278D86}"/>
              </a:ext>
            </a:extLst>
          </p:cNvPr>
          <p:cNvSpPr/>
          <p:nvPr/>
        </p:nvSpPr>
        <p:spPr>
          <a:xfrm>
            <a:off x="3115923" y="2557307"/>
            <a:ext cx="3221517" cy="2634158"/>
          </a:xfrm>
          <a:custGeom>
            <a:avLst/>
            <a:gdLst/>
            <a:ahLst/>
            <a:cxnLst/>
            <a:rect l="l" t="t" r="r" b="b"/>
            <a:pathLst>
              <a:path w="812800" h="676426">
                <a:moveTo>
                  <a:pt x="0" y="0"/>
                </a:moveTo>
                <a:lnTo>
                  <a:pt x="609600" y="0"/>
                </a:lnTo>
                <a:lnTo>
                  <a:pt x="812800" y="338213"/>
                </a:lnTo>
                <a:lnTo>
                  <a:pt x="609600" y="676426"/>
                </a:lnTo>
                <a:lnTo>
                  <a:pt x="0" y="676426"/>
                </a:lnTo>
                <a:lnTo>
                  <a:pt x="203200" y="3382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38125" cap="sq">
            <a:solidFill>
              <a:srgbClr val="2AA2DD"/>
            </a:solidFill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1" descr="A logo with blue and purple text&#10;&#10;Description automatically generated">
            <a:extLst>
              <a:ext uri="{FF2B5EF4-FFF2-40B4-BE49-F238E27FC236}">
                <a16:creationId xmlns:a16="http://schemas.microsoft.com/office/drawing/2014/main" id="{5D92F121-0554-FEBC-1205-714633ABF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258" y="-1850"/>
            <a:ext cx="2336800" cy="864987"/>
          </a:xfrm>
          <a:prstGeom prst="rect">
            <a:avLst/>
          </a:prstGeom>
        </p:spPr>
      </p:pic>
      <p:sp>
        <p:nvSpPr>
          <p:cNvPr id="26" name="TextBox 45">
            <a:extLst>
              <a:ext uri="{FF2B5EF4-FFF2-40B4-BE49-F238E27FC236}">
                <a16:creationId xmlns:a16="http://schemas.microsoft.com/office/drawing/2014/main" id="{472D4028-61F9-467A-7B61-819CFD7A446D}"/>
              </a:ext>
            </a:extLst>
          </p:cNvPr>
          <p:cNvSpPr txBox="1"/>
          <p:nvPr/>
        </p:nvSpPr>
        <p:spPr>
          <a:xfrm>
            <a:off x="7044132" y="3052515"/>
            <a:ext cx="1620814" cy="1633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Inter"/>
              </a:rPr>
              <a:t>- Diagnosis codes</a:t>
            </a:r>
            <a:endParaRPr kumimoji="0" lang="en-US" sz="1200" b="0" i="0" u="none" strike="noStrike" kern="1200" cap="none" spc="4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Inter"/>
              </a:rPr>
              <a:t>- Procedure codes</a:t>
            </a:r>
            <a:endParaRPr kumimoji="0" lang="en-US" sz="1200" b="0" i="0" u="none" strike="noStrike" kern="1200" cap="none" spc="4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Inter"/>
              </a:rPr>
              <a:t>- Medication codes</a:t>
            </a:r>
            <a:endParaRPr kumimoji="0" lang="en-US" sz="1200" b="0" i="0" u="none" strike="noStrike" kern="1200" cap="none" spc="4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Inter"/>
              </a:rPr>
              <a:t>- Compliant documentation</a:t>
            </a:r>
            <a:endParaRPr kumimoji="0" lang="en-US" sz="1200" b="0" i="0" u="none" strike="noStrike" kern="1200" cap="none" spc="4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Inter"/>
              </a:rPr>
              <a:t>- Ready for billing systems</a:t>
            </a:r>
            <a:endParaRPr kumimoji="0" lang="en-US" sz="1200" b="0" i="0" u="none" strike="noStrike" kern="1200" cap="none" spc="4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4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ctr" defTabSz="609539" rtl="0" eaLnBrk="1" fontAlgn="auto" latinLnBrk="0" hangingPunct="1">
              <a:lnSpc>
                <a:spcPts val="12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4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TextBox 45">
            <a:extLst>
              <a:ext uri="{FF2B5EF4-FFF2-40B4-BE49-F238E27FC236}">
                <a16:creationId xmlns:a16="http://schemas.microsoft.com/office/drawing/2014/main" id="{2CFBFBDA-CE40-1452-3FCE-7FC3A09D8AD5}"/>
              </a:ext>
            </a:extLst>
          </p:cNvPr>
          <p:cNvSpPr txBox="1"/>
          <p:nvPr/>
        </p:nvSpPr>
        <p:spPr>
          <a:xfrm>
            <a:off x="9757999" y="3145938"/>
            <a:ext cx="1838147" cy="1446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Lato"/>
                <a:cs typeface="Lato"/>
                <a:sym typeface="Inter"/>
              </a:rPr>
              <a:t>- Reduces coding time significantly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Lato"/>
              <a:cs typeface="Lato"/>
            </a:endParaRPr>
          </a:p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Lato"/>
                <a:cs typeface="Lato"/>
                <a:sym typeface="Inter"/>
              </a:rPr>
              <a:t>- Minimizes human error</a:t>
            </a:r>
            <a:endParaRPr kumimoji="0" lang="en-US" sz="1200" b="0" i="0" u="none" strike="noStrike" kern="1200" cap="none" spc="4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Lato"/>
              <a:cs typeface="Lato"/>
            </a:endParaRPr>
          </a:p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Lato"/>
                <a:cs typeface="Lato"/>
                <a:sym typeface="Inter"/>
              </a:rPr>
              <a:t>- Improves revenue cycle</a:t>
            </a:r>
            <a:endParaRPr kumimoji="0" lang="en-US" sz="1200" b="0" i="0" u="none" strike="noStrike" kern="1200" cap="none" spc="4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Lato"/>
              <a:cs typeface="Lato"/>
            </a:endParaRPr>
          </a:p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Lato"/>
                <a:cs typeface="Lato"/>
                <a:sym typeface="Inter"/>
              </a:rPr>
              <a:t>- Increases coding accuracy</a:t>
            </a:r>
            <a:endParaRPr kumimoji="0" lang="en-US" sz="1200" b="0" i="0" u="none" strike="noStrike" kern="1200" cap="none" spc="4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Lato"/>
              <a:cs typeface="Lato"/>
            </a:endParaRPr>
          </a:p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-Reduce rejection rates</a:t>
            </a:r>
            <a:endParaRPr kumimoji="0" lang="en-US" sz="1200" b="0" i="0" u="none" strike="noStrike" kern="1200" cap="none" spc="4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ctr" defTabSz="609539" rtl="0" eaLnBrk="1" fontAlgn="auto" latinLnBrk="0" hangingPunct="1">
              <a:lnSpc>
                <a:spcPts val="12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4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TextBox 45">
            <a:extLst>
              <a:ext uri="{FF2B5EF4-FFF2-40B4-BE49-F238E27FC236}">
                <a16:creationId xmlns:a16="http://schemas.microsoft.com/office/drawing/2014/main" id="{CCC49EA7-6541-F02C-FA76-BE0CC7FE6587}"/>
              </a:ext>
            </a:extLst>
          </p:cNvPr>
          <p:cNvSpPr txBox="1"/>
          <p:nvPr/>
        </p:nvSpPr>
        <p:spPr>
          <a:xfrm>
            <a:off x="4231353" y="3168538"/>
            <a:ext cx="1620814" cy="1446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Lato"/>
                <a:cs typeface="Lato"/>
                <a:sym typeface="Inter"/>
              </a:rPr>
              <a:t>- NLP analyzes the record</a:t>
            </a:r>
          </a:p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Lato"/>
                <a:cs typeface="Lato"/>
                <a:sym typeface="Inter"/>
              </a:rPr>
              <a:t> -Medical Keywords extracted </a:t>
            </a:r>
          </a:p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Lato"/>
                <a:cs typeface="Lato"/>
                <a:sym typeface="Inter"/>
              </a:rPr>
              <a:t>-Medical notes converts to codes </a:t>
            </a:r>
            <a:endParaRPr kumimoji="0" lang="en-US" sz="1200" b="0" i="0" u="none" strike="noStrike" kern="1200" cap="none" spc="4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Lato"/>
              <a:cs typeface="Lato"/>
            </a:endParaRPr>
          </a:p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4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ctr" defTabSz="609539" rtl="0" eaLnBrk="1" fontAlgn="auto" latinLnBrk="0" hangingPunct="1">
              <a:lnSpc>
                <a:spcPts val="12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4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TextBox 45">
            <a:extLst>
              <a:ext uri="{FF2B5EF4-FFF2-40B4-BE49-F238E27FC236}">
                <a16:creationId xmlns:a16="http://schemas.microsoft.com/office/drawing/2014/main" id="{15A98AB8-EABB-8C34-BD5E-1223DBFCF371}"/>
              </a:ext>
            </a:extLst>
          </p:cNvPr>
          <p:cNvSpPr txBox="1"/>
          <p:nvPr/>
        </p:nvSpPr>
        <p:spPr>
          <a:xfrm>
            <a:off x="1282971" y="3122976"/>
            <a:ext cx="1973979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Lato"/>
                <a:cs typeface="Lato"/>
                <a:sym typeface="Inter"/>
              </a:rPr>
              <a:t>- Processes PDFs, Word files, and images.</a:t>
            </a:r>
            <a:endParaRPr kumimoji="0" lang="en-US" sz="1200" b="0" i="0" u="none" strike="noStrike" kern="1200" cap="none" spc="4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Lato"/>
              <a:cs typeface="Lato"/>
            </a:endParaRPr>
          </a:p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Lato"/>
                <a:cs typeface="Lato"/>
                <a:sym typeface="Inter"/>
              </a:rPr>
              <a:t>- Converts handwritten documents accurately.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Lato"/>
              <a:cs typeface="Lato"/>
            </a:endParaRPr>
          </a:p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Lato"/>
                <a:cs typeface="Lato"/>
                <a:sym typeface="Inter"/>
              </a:rPr>
              <a:t>- Extracts medical keywords and suggests codes.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Lato"/>
              <a:cs typeface="Lato"/>
            </a:endParaRPr>
          </a:p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4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Lato"/>
                <a:cs typeface="Lato"/>
                <a:sym typeface="Inter"/>
              </a:rPr>
              <a:t>- Ensures alignment with relevant standards.</a:t>
            </a:r>
            <a:endParaRPr kumimoji="0" lang="en-US" sz="1200" b="0" i="0" u="none" strike="noStrike" kern="1200" cap="none" spc="4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marR="0" lvl="0" indent="-17145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200" b="0" i="0" u="none" strike="noStrike" kern="1200" cap="none" spc="4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4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marR="0" lvl="0" indent="0" algn="ctr" defTabSz="609539" rtl="0" eaLnBrk="1" fontAlgn="auto" latinLnBrk="0" hangingPunct="1">
              <a:lnSpc>
                <a:spcPts val="12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4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1">
            <a:extLst>
              <a:ext uri="{FF2B5EF4-FFF2-40B4-BE49-F238E27FC236}">
                <a16:creationId xmlns:a16="http://schemas.microsoft.com/office/drawing/2014/main" id="{DE595EF3-BD34-6656-6C65-2CAA1290305B}"/>
              </a:ext>
            </a:extLst>
          </p:cNvPr>
          <p:cNvSpPr txBox="1"/>
          <p:nvPr/>
        </p:nvSpPr>
        <p:spPr>
          <a:xfrm>
            <a:off x="3410467" y="128406"/>
            <a:ext cx="2871924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Encounter – Post Encounter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+mn-ea"/>
              <a:cs typeface="Poppins"/>
            </a:endParaRP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312903D0-C558-0FDA-8137-52CC0FC26890}"/>
              </a:ext>
            </a:extLst>
          </p:cNvPr>
          <p:cNvSpPr txBox="1"/>
          <p:nvPr/>
        </p:nvSpPr>
        <p:spPr>
          <a:xfrm>
            <a:off x="1697391" y="655755"/>
            <a:ext cx="8636000" cy="4476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0" i="0" u="none" strike="noStrike" cap="none" spc="0" normalizeH="0" baseline="0">
                <a:ln>
                  <a:noFill/>
                </a:ln>
                <a:solidFill>
                  <a:srgbClr val="5B1B82"/>
                </a:solidFill>
                <a:effectLst/>
                <a:uLnTx/>
                <a:uFillTx/>
                <a:latin typeface="Poppin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Lato"/>
                <a:cs typeface="Lato"/>
              </a:rPr>
              <a:t>Our complete solution for accurate, efficient medical coding in the digital 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9274-80E6-2F9A-E798-A014F4852B6C}"/>
              </a:ext>
            </a:extLst>
          </p:cNvPr>
          <p:cNvSpPr/>
          <p:nvPr/>
        </p:nvSpPr>
        <p:spPr>
          <a:xfrm>
            <a:off x="1027336" y="1741270"/>
            <a:ext cx="1431557" cy="588449"/>
          </a:xfrm>
          <a:prstGeom prst="rect">
            <a:avLst/>
          </a:prstGeom>
          <a:solidFill>
            <a:srgbClr val="34B5D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Entry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A0D674-963B-511D-0DAA-5B99F48AB757}"/>
              </a:ext>
            </a:extLst>
          </p:cNvPr>
          <p:cNvSpPr/>
          <p:nvPr/>
        </p:nvSpPr>
        <p:spPr>
          <a:xfrm>
            <a:off x="9133341" y="1767604"/>
            <a:ext cx="1431557" cy="588449"/>
          </a:xfrm>
          <a:prstGeom prst="rect">
            <a:avLst/>
          </a:prstGeom>
          <a:solidFill>
            <a:srgbClr val="9B248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itchFamily="2" charset="77"/>
                <a:ea typeface="Calibri"/>
                <a:cs typeface="Poppins" pitchFamily="2" charset="77"/>
              </a:rPr>
              <a:t>Impact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1A1AB7-6459-1E7D-FAD3-3C0B828EFECB}"/>
              </a:ext>
            </a:extLst>
          </p:cNvPr>
          <p:cNvSpPr/>
          <p:nvPr/>
        </p:nvSpPr>
        <p:spPr>
          <a:xfrm>
            <a:off x="6373283" y="1738012"/>
            <a:ext cx="1431557" cy="588449"/>
          </a:xfrm>
          <a:prstGeom prst="rect">
            <a:avLst/>
          </a:prstGeom>
          <a:solidFill>
            <a:srgbClr val="5447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Outcome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A40A94-BE7B-E90F-EB41-ACDA751ACAE7}"/>
              </a:ext>
            </a:extLst>
          </p:cNvPr>
          <p:cNvSpPr/>
          <p:nvPr/>
        </p:nvSpPr>
        <p:spPr>
          <a:xfrm>
            <a:off x="3627089" y="1759806"/>
            <a:ext cx="1431557" cy="588449"/>
          </a:xfrm>
          <a:prstGeom prst="rect">
            <a:avLst/>
          </a:prstGeom>
          <a:solidFill>
            <a:srgbClr val="2AA2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itchFamily="2" charset="77"/>
                <a:ea typeface="Calibri"/>
                <a:cs typeface="Poppins" pitchFamily="2" charset="77"/>
              </a:rPr>
              <a:t>Process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7A26925-F10C-7DA0-0EAA-4E0E775E056D}"/>
              </a:ext>
            </a:extLst>
          </p:cNvPr>
          <p:cNvGrpSpPr/>
          <p:nvPr/>
        </p:nvGrpSpPr>
        <p:grpSpPr>
          <a:xfrm>
            <a:off x="6048258" y="1668294"/>
            <a:ext cx="418215" cy="415947"/>
            <a:chOff x="6048258" y="1668294"/>
            <a:chExt cx="418215" cy="415947"/>
          </a:xfrm>
        </p:grpSpPr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D6F0F257-E4FA-B190-B1A2-0C382A6D7780}"/>
                </a:ext>
              </a:extLst>
            </p:cNvPr>
            <p:cNvSpPr/>
            <p:nvPr/>
          </p:nvSpPr>
          <p:spPr>
            <a:xfrm>
              <a:off x="6048258" y="1668294"/>
              <a:ext cx="418215" cy="415947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479A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AC15B88-4EE2-0031-D670-51B7C94AE945}"/>
                </a:ext>
              </a:extLst>
            </p:cNvPr>
            <p:cNvGrpSpPr/>
            <p:nvPr/>
          </p:nvGrpSpPr>
          <p:grpSpPr>
            <a:xfrm>
              <a:off x="6087466" y="1687792"/>
              <a:ext cx="339800" cy="357454"/>
              <a:chOff x="6087466" y="1687792"/>
              <a:chExt cx="339800" cy="357454"/>
            </a:xfrm>
          </p:grpSpPr>
          <p:sp>
            <p:nvSpPr>
              <p:cNvPr id="69" name="TextBox 19">
                <a:extLst>
                  <a:ext uri="{FF2B5EF4-FFF2-40B4-BE49-F238E27FC236}">
                    <a16:creationId xmlns:a16="http://schemas.microsoft.com/office/drawing/2014/main" id="{FD2C7969-296E-C3BF-3FDD-95C02B490FFC}"/>
                  </a:ext>
                </a:extLst>
              </p:cNvPr>
              <p:cNvSpPr txBox="1"/>
              <p:nvPr/>
            </p:nvSpPr>
            <p:spPr>
              <a:xfrm>
                <a:off x="6087466" y="1687792"/>
                <a:ext cx="339800" cy="357454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09539" rtl="0" eaLnBrk="1" fontAlgn="auto" latinLnBrk="0" hangingPunct="1">
                  <a:lnSpc>
                    <a:spcPts val="177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70" name="Graphic 69" descr="Branching diagram with solid fill">
                <a:extLst>
                  <a:ext uri="{FF2B5EF4-FFF2-40B4-BE49-F238E27FC236}">
                    <a16:creationId xmlns:a16="http://schemas.microsoft.com/office/drawing/2014/main" id="{58181DC6-D74D-A995-935F-EAF9978CE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117956" y="1757646"/>
                <a:ext cx="274736" cy="273246"/>
              </a:xfrm>
              <a:prstGeom prst="rect">
                <a:avLst/>
              </a:prstGeom>
            </p:spPr>
          </p:pic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3562B30-77BC-B5FD-E88F-6914537E7E74}"/>
              </a:ext>
            </a:extLst>
          </p:cNvPr>
          <p:cNvGrpSpPr/>
          <p:nvPr/>
        </p:nvGrpSpPr>
        <p:grpSpPr>
          <a:xfrm>
            <a:off x="3398517" y="1644725"/>
            <a:ext cx="414824" cy="412573"/>
            <a:chOff x="3398517" y="1644725"/>
            <a:chExt cx="414824" cy="412573"/>
          </a:xfrm>
        </p:grpSpPr>
        <p:sp>
          <p:nvSpPr>
            <p:cNvPr id="72" name="Freeform 27">
              <a:extLst>
                <a:ext uri="{FF2B5EF4-FFF2-40B4-BE49-F238E27FC236}">
                  <a16:creationId xmlns:a16="http://schemas.microsoft.com/office/drawing/2014/main" id="{B77CB657-F4B5-4CAD-EDF6-0A7A4BE66C1F}"/>
                </a:ext>
              </a:extLst>
            </p:cNvPr>
            <p:cNvSpPr/>
            <p:nvPr/>
          </p:nvSpPr>
          <p:spPr>
            <a:xfrm>
              <a:off x="3398517" y="1644725"/>
              <a:ext cx="414824" cy="412573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AA2DD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73" name="Graphic 72" descr="Circles with arrows with solid fill">
              <a:extLst>
                <a:ext uri="{FF2B5EF4-FFF2-40B4-BE49-F238E27FC236}">
                  <a16:creationId xmlns:a16="http://schemas.microsoft.com/office/drawing/2014/main" id="{291249FB-EC10-EBE0-96AF-55D30DBF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61350" y="1710118"/>
              <a:ext cx="294895" cy="293294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BED4642-EE83-17BF-735D-A8D45C8ACB5A}"/>
              </a:ext>
            </a:extLst>
          </p:cNvPr>
          <p:cNvGrpSpPr/>
          <p:nvPr/>
        </p:nvGrpSpPr>
        <p:grpSpPr>
          <a:xfrm>
            <a:off x="854323" y="1646765"/>
            <a:ext cx="428648" cy="426324"/>
            <a:chOff x="854323" y="1646765"/>
            <a:chExt cx="428648" cy="426324"/>
          </a:xfrm>
        </p:grpSpPr>
        <p:sp>
          <p:nvSpPr>
            <p:cNvPr id="75" name="Freeform 36">
              <a:extLst>
                <a:ext uri="{FF2B5EF4-FFF2-40B4-BE49-F238E27FC236}">
                  <a16:creationId xmlns:a16="http://schemas.microsoft.com/office/drawing/2014/main" id="{C503B947-B699-9B09-DB5B-10F3066CBE62}"/>
                </a:ext>
              </a:extLst>
            </p:cNvPr>
            <p:cNvSpPr/>
            <p:nvPr/>
          </p:nvSpPr>
          <p:spPr>
            <a:xfrm>
              <a:off x="854323" y="1646765"/>
              <a:ext cx="428648" cy="42632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B5D3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76" name="Graphic 75" descr="Inbox with solid fill">
              <a:extLst>
                <a:ext uri="{FF2B5EF4-FFF2-40B4-BE49-F238E27FC236}">
                  <a16:creationId xmlns:a16="http://schemas.microsoft.com/office/drawing/2014/main" id="{78BBB8A5-9F4D-E904-2D1F-1BB3B69A8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1879" y="1720864"/>
              <a:ext cx="270721" cy="269252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7B11073-7E67-CF93-0710-39E5C31C811C}"/>
              </a:ext>
            </a:extLst>
          </p:cNvPr>
          <p:cNvGrpSpPr/>
          <p:nvPr/>
        </p:nvGrpSpPr>
        <p:grpSpPr>
          <a:xfrm>
            <a:off x="8907859" y="1642099"/>
            <a:ext cx="462153" cy="459811"/>
            <a:chOff x="8907859" y="1642099"/>
            <a:chExt cx="462153" cy="459811"/>
          </a:xfrm>
        </p:grpSpPr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EFE9616-5861-F928-9438-EDA37603ECBE}"/>
                </a:ext>
              </a:extLst>
            </p:cNvPr>
            <p:cNvSpPr/>
            <p:nvPr/>
          </p:nvSpPr>
          <p:spPr>
            <a:xfrm>
              <a:off x="8907859" y="1642099"/>
              <a:ext cx="462153" cy="459811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2483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79" name="Graphic 78" descr="Bar chart with solid fill">
              <a:extLst>
                <a:ext uri="{FF2B5EF4-FFF2-40B4-BE49-F238E27FC236}">
                  <a16:creationId xmlns:a16="http://schemas.microsoft.com/office/drawing/2014/main" id="{5444AAFE-DC68-C72B-84E4-630AA7088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006140" y="1709964"/>
              <a:ext cx="284881" cy="28343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FC1396C-57F4-1B1E-3D75-1B021A2EAAC7}"/>
              </a:ext>
            </a:extLst>
          </p:cNvPr>
          <p:cNvGrpSpPr/>
          <p:nvPr/>
        </p:nvGrpSpPr>
        <p:grpSpPr>
          <a:xfrm>
            <a:off x="317358" y="6434871"/>
            <a:ext cx="2238375" cy="307777"/>
            <a:chOff x="317358" y="6434871"/>
            <a:chExt cx="2238375" cy="307777"/>
          </a:xfrm>
        </p:grpSpPr>
        <p:pic>
          <p:nvPicPr>
            <p:cNvPr id="12" name="Picture 11" descr="A black background with white letters&#10;&#10;Description automatically generated">
              <a:extLst>
                <a:ext uri="{FF2B5EF4-FFF2-40B4-BE49-F238E27FC236}">
                  <a16:creationId xmlns:a16="http://schemas.microsoft.com/office/drawing/2014/main" id="{A9BC911E-D7F5-DD21-4078-775211FE2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79562" y="6468110"/>
              <a:ext cx="942975" cy="2413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53C8CB-CA57-7E5A-32BB-3D10EAB40ECA}"/>
                </a:ext>
              </a:extLst>
            </p:cNvPr>
            <p:cNvSpPr txBox="1"/>
            <p:nvPr/>
          </p:nvSpPr>
          <p:spPr>
            <a:xfrm>
              <a:off x="317358" y="6434871"/>
              <a:ext cx="223837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"/>
                  <a:ea typeface="+mn-ea"/>
                  <a:cs typeface="Poppins"/>
                </a:rPr>
                <a:t>Powered by </a:t>
              </a:r>
            </a:p>
          </p:txBody>
        </p:sp>
      </p:grpSp>
      <p:pic>
        <p:nvPicPr>
          <p:cNvPr id="14" name="Picture 13" descr="A heart with dots and lines in it&#10;&#10;Description automatically generated">
            <a:extLst>
              <a:ext uri="{FF2B5EF4-FFF2-40B4-BE49-F238E27FC236}">
                <a16:creationId xmlns:a16="http://schemas.microsoft.com/office/drawing/2014/main" id="{29EC54A2-85F3-03F1-C311-2DD69C239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28"/>
            <a:ext cx="895173" cy="69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4336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316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iCode-logo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13250" y="171450"/>
            <a:ext cx="3367342" cy="1161288"/>
          </a:xfrm>
          <a:prstGeom prst="rect">
            <a:avLst/>
          </a:prstGeom>
        </p:spPr>
      </p:pic>
      <p:pic>
        <p:nvPicPr>
          <p:cNvPr id="4" name="Content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76177" y="2647950"/>
            <a:ext cx="1911350" cy="2603500"/>
          </a:xfrm>
          <a:prstGeom prst="rect">
            <a:avLst/>
          </a:prstGeom>
        </p:spPr>
      </p:pic>
      <p:pic>
        <p:nvPicPr>
          <p:cNvPr id="5" name="Content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00451" y="2578100"/>
            <a:ext cx="1911350" cy="2400300"/>
          </a:xfrm>
          <a:prstGeom prst="rect">
            <a:avLst/>
          </a:prstGeom>
        </p:spPr>
      </p:pic>
      <p:pic>
        <p:nvPicPr>
          <p:cNvPr id="6" name="Content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629400" y="2578100"/>
            <a:ext cx="1911350" cy="2400300"/>
          </a:xfrm>
          <a:prstGeom prst="rect">
            <a:avLst/>
          </a:prstGeom>
        </p:spPr>
      </p:pic>
      <p:pic>
        <p:nvPicPr>
          <p:cNvPr id="7" name="Content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671880" y="2530788"/>
            <a:ext cx="1911350" cy="2736850"/>
          </a:xfrm>
          <a:prstGeom prst="rect">
            <a:avLst/>
          </a:prstGeom>
        </p:spPr>
      </p:pic>
      <p:pic>
        <p:nvPicPr>
          <p:cNvPr id="8" name="Line 4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111501" y="1663700"/>
            <a:ext cx="5519" cy="5187950"/>
          </a:xfrm>
          <a:prstGeom prst="rect">
            <a:avLst/>
          </a:prstGeom>
        </p:spPr>
      </p:pic>
      <p:pic>
        <p:nvPicPr>
          <p:cNvPr id="9" name="Line 2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096001" y="1663700"/>
            <a:ext cx="5519" cy="5187950"/>
          </a:xfrm>
          <a:prstGeom prst="rect">
            <a:avLst/>
          </a:prstGeom>
        </p:spPr>
      </p:pic>
      <p:pic>
        <p:nvPicPr>
          <p:cNvPr id="10" name="Line 3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9131300" y="1663700"/>
            <a:ext cx="5556" cy="5194300"/>
          </a:xfrm>
          <a:prstGeom prst="rect">
            <a:avLst/>
          </a:prstGeom>
        </p:spPr>
      </p:pic>
      <p:sp>
        <p:nvSpPr>
          <p:cNvPr id="12" name="H3 Medium"/>
          <p:cNvSpPr/>
          <p:nvPr/>
        </p:nvSpPr>
        <p:spPr>
          <a:xfrm>
            <a:off x="285750" y="3587750"/>
            <a:ext cx="1930400" cy="54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1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Poppins Bold" pitchFamily="34" charset="-122"/>
                <a:cs typeface="Poppins" pitchFamily="2" charset="77"/>
              </a:rPr>
              <a:t>1. AI assisted coding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13" name="Body"/>
          <p:cNvSpPr/>
          <p:nvPr/>
        </p:nvSpPr>
        <p:spPr>
          <a:xfrm>
            <a:off x="285749" y="4235450"/>
            <a:ext cx="2298701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6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50" normalizeH="0" baseline="0" noProof="0">
                <a:ln>
                  <a:noFill/>
                </a:ln>
                <a:solidFill>
                  <a:srgbClr val="CFCFCF"/>
                </a:solidFill>
                <a:effectLst/>
                <a:uLnTx/>
                <a:uFillTx/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Utilizing NLP, it converts various clinical notes and lab results, into
corresponding ICD-10 AM and SBS codes.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H3 Medium"/>
          <p:cNvSpPr/>
          <p:nvPr/>
        </p:nvSpPr>
        <p:spPr>
          <a:xfrm>
            <a:off x="3638550" y="3530600"/>
            <a:ext cx="1930400" cy="54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1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Poppins Bold" pitchFamily="34" charset="-122"/>
                <a:cs typeface="Poppins" pitchFamily="2" charset="77"/>
              </a:rPr>
              <a:t>2. AR-DRG </a:t>
            </a:r>
          </a:p>
          <a:p>
            <a:pPr marL="0" marR="0" lvl="0" indent="0" algn="ctr" defTabSz="914400" rtl="0" eaLnBrk="1" fontAlgn="auto" latinLnBrk="0" hangingPunct="1">
              <a:lnSpc>
                <a:spcPts val="21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Poppins Bold" pitchFamily="34" charset="-122"/>
                <a:cs typeface="Poppins" pitchFamily="2" charset="77"/>
              </a:rPr>
              <a:t>Grouper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15" name="Body"/>
          <p:cNvSpPr/>
          <p:nvPr/>
        </p:nvSpPr>
        <p:spPr>
          <a:xfrm>
            <a:off x="3372644" y="4178300"/>
            <a:ext cx="2189956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6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50" normalizeH="0" baseline="0" noProof="0">
                <a:ln>
                  <a:noFill/>
                </a:ln>
                <a:solidFill>
                  <a:srgbClr val="CFCFCF"/>
                </a:solidFill>
                <a:effectLst/>
                <a:uLnTx/>
                <a:uFillTx/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Utilizes licensed Australian data to calculate corresponding DRGs for inpatients.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H3 Medium"/>
          <p:cNvSpPr/>
          <p:nvPr/>
        </p:nvSpPr>
        <p:spPr>
          <a:xfrm>
            <a:off x="6623050" y="3517900"/>
            <a:ext cx="1930400" cy="54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1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Poppins Bold" pitchFamily="34" charset="-122"/>
                <a:cs typeface="Poppins" pitchFamily="2" charset="77"/>
              </a:rPr>
              <a:t>3. Service Mapping Tool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17" name="Body"/>
          <p:cNvSpPr/>
          <p:nvPr/>
        </p:nvSpPr>
        <p:spPr>
          <a:xfrm>
            <a:off x="6623050" y="4165600"/>
            <a:ext cx="192405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6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50" normalizeH="0" baseline="0" noProof="0">
                <a:ln>
                  <a:noFill/>
                </a:ln>
                <a:solidFill>
                  <a:srgbClr val="CFCFCF"/>
                </a:solidFill>
                <a:effectLst/>
                <a:uLnTx/>
                <a:uFillTx/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Utilizes licensed Australian data to calculate corresponding DRGs for inpatients.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H3 Medium"/>
          <p:cNvSpPr/>
          <p:nvPr/>
        </p:nvSpPr>
        <p:spPr>
          <a:xfrm>
            <a:off x="9665530" y="3470588"/>
            <a:ext cx="1930400" cy="27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14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" pitchFamily="2" charset="77"/>
                <a:ea typeface="Poppins Bold" pitchFamily="34" charset="-122"/>
                <a:cs typeface="Poppins" pitchFamily="2" charset="77"/>
              </a:rPr>
              <a:t>4. Code Search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19" name="Body"/>
          <p:cNvSpPr/>
          <p:nvPr/>
        </p:nvSpPr>
        <p:spPr>
          <a:xfrm>
            <a:off x="9395741" y="3892550"/>
            <a:ext cx="2453359" cy="142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16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50" normalizeH="0" baseline="0" noProof="0">
                <a:ln>
                  <a:noFill/>
                </a:ln>
                <a:solidFill>
                  <a:srgbClr val="CFCFCF"/>
                </a:solidFill>
                <a:effectLst/>
                <a:uLnTx/>
                <a:uFillTx/>
                <a:latin typeface="Lato Regular" pitchFamily="34" charset="0"/>
                <a:ea typeface="Lato Regular" pitchFamily="34" charset="-122"/>
                <a:cs typeface="Lato Regular" pitchFamily="34" charset="-120"/>
              </a:rPr>
              <a:t>A search experience akin to Google's, employing advanced indexing algorithms tailored for medical codes encompassing ICD10AM/ACHI/ACS/SBS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5" name="Picture 24" descr="A heart with dots and lines in it&#10;&#10;Description automatically generated">
            <a:extLst>
              <a:ext uri="{FF2B5EF4-FFF2-40B4-BE49-F238E27FC236}">
                <a16:creationId xmlns:a16="http://schemas.microsoft.com/office/drawing/2014/main" id="{D243CA08-8D8D-1674-1A08-CDC6C9D0F4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28"/>
            <a:ext cx="895173" cy="69421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638F033-CAC4-763E-A101-E5E5F4A5C254}"/>
              </a:ext>
            </a:extLst>
          </p:cNvPr>
          <p:cNvGrpSpPr/>
          <p:nvPr/>
        </p:nvGrpSpPr>
        <p:grpSpPr>
          <a:xfrm>
            <a:off x="220589" y="6419247"/>
            <a:ext cx="2301948" cy="307777"/>
            <a:chOff x="220589" y="6419247"/>
            <a:chExt cx="2301948" cy="307777"/>
          </a:xfrm>
        </p:grpSpPr>
        <p:pic>
          <p:nvPicPr>
            <p:cNvPr id="26" name="Picture 25" descr="A black background with white letters&#10;&#10;Description automatically generated">
              <a:extLst>
                <a:ext uri="{FF2B5EF4-FFF2-40B4-BE49-F238E27FC236}">
                  <a16:creationId xmlns:a16="http://schemas.microsoft.com/office/drawing/2014/main" id="{4958B90A-D2CD-06BB-43A7-B09BC0EA3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79562" y="6468110"/>
              <a:ext cx="942975" cy="2413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6537AF-4DD5-D127-5CA6-206829076D01}"/>
                </a:ext>
              </a:extLst>
            </p:cNvPr>
            <p:cNvSpPr txBox="1"/>
            <p:nvPr/>
          </p:nvSpPr>
          <p:spPr>
            <a:xfrm>
              <a:off x="220589" y="6419247"/>
              <a:ext cx="223837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"/>
                  <a:ea typeface="+mn-ea"/>
                  <a:cs typeface="Poppins"/>
                </a:rPr>
                <a:t>Supported by </a:t>
              </a:r>
            </a:p>
          </p:txBody>
        </p:sp>
      </p:grpSp>
      <p:pic>
        <p:nvPicPr>
          <p:cNvPr id="20" name="Picture 19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9DE1798D-1D21-F9F1-517B-433F8E00B9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158" y="-17600"/>
            <a:ext cx="1586870" cy="61373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B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685801" y="2852050"/>
            <a:ext cx="4418331" cy="2961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600" spc="29">
                <a:solidFill>
                  <a:schemeClr val="bg1"/>
                </a:solidFill>
                <a:latin typeface="Lato"/>
                <a:ea typeface="Lato"/>
                <a:cs typeface="Lato"/>
              </a:rPr>
              <a:t>AI in AR-DRG Grouper boosts accuracy, speeds up reimbursement, and improves decision-making, optimizing resource allocation and patient outcomes .</a:t>
            </a:r>
          </a:p>
          <a:p>
            <a:pPr>
              <a:lnSpc>
                <a:spcPts val="2613"/>
              </a:lnSpc>
            </a:pPr>
            <a:r>
              <a:rPr lang="en-US" sz="1600" spc="29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Some of the results given through AI-model:</a:t>
            </a:r>
          </a:p>
          <a:p>
            <a:pPr marL="228611" indent="-228611">
              <a:lnSpc>
                <a:spcPts val="2613"/>
              </a:lnSpc>
              <a:buFont typeface="Arial" panose="020B0604020202020204" pitchFamily="34" charset="0"/>
              <a:buChar char="•"/>
            </a:pPr>
            <a:r>
              <a:rPr lang="en-US" sz="1600" spc="29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MDC (Major Diagnostic Category)</a:t>
            </a:r>
          </a:p>
          <a:p>
            <a:pPr marL="228611" indent="-228611">
              <a:lnSpc>
                <a:spcPts val="2613"/>
              </a:lnSpc>
              <a:buFont typeface="Arial" panose="020B0604020202020204" pitchFamily="34" charset="0"/>
              <a:buChar char="•"/>
            </a:pPr>
            <a:r>
              <a:rPr lang="en-US" sz="1600" spc="29">
                <a:solidFill>
                  <a:schemeClr val="bg1"/>
                </a:solidFill>
                <a:latin typeface="Lato"/>
                <a:ea typeface="Lato"/>
                <a:cs typeface="Lato"/>
              </a:rPr>
              <a:t>ADRG(Adjacent Diagnosis Related Groups)</a:t>
            </a:r>
          </a:p>
          <a:p>
            <a:pPr marL="228611" indent="-228611">
              <a:lnSpc>
                <a:spcPts val="2613"/>
              </a:lnSpc>
              <a:buFont typeface="Arial" panose="020B0604020202020204" pitchFamily="34" charset="0"/>
              <a:buChar char="•"/>
            </a:pPr>
            <a:r>
              <a:rPr lang="en-US" sz="1600" spc="29">
                <a:solidFill>
                  <a:schemeClr val="bg1"/>
                </a:solidFill>
                <a:latin typeface="Lato"/>
                <a:ea typeface="Lato"/>
                <a:cs typeface="Lato"/>
              </a:rPr>
              <a:t>ECCS (Episode Clinical Complexity Score)</a:t>
            </a:r>
          </a:p>
          <a:p>
            <a:pPr marL="228611" indent="-228611">
              <a:lnSpc>
                <a:spcPts val="2613"/>
              </a:lnSpc>
              <a:buFont typeface="Arial" panose="020B0604020202020204" pitchFamily="34" charset="0"/>
              <a:buChar char="•"/>
            </a:pPr>
            <a:r>
              <a:rPr lang="en-US" sz="1600" spc="29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Final DRG, DRG description</a:t>
            </a:r>
          </a:p>
        </p:txBody>
      </p:sp>
      <p:sp>
        <p:nvSpPr>
          <p:cNvPr id="6" name="AutoShape 6"/>
          <p:cNvSpPr/>
          <p:nvPr/>
        </p:nvSpPr>
        <p:spPr>
          <a:xfrm>
            <a:off x="421993" y="2720931"/>
            <a:ext cx="35207" cy="3425696"/>
          </a:xfrm>
          <a:prstGeom prst="line">
            <a:avLst/>
          </a:prstGeom>
          <a:ln w="19050" cap="flat">
            <a:solidFill>
              <a:srgbClr val="53565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4619783" y="2075189"/>
            <a:ext cx="7705323" cy="4969933"/>
          </a:xfrm>
          <a:custGeom>
            <a:avLst/>
            <a:gdLst/>
            <a:ahLst/>
            <a:cxnLst/>
            <a:rect l="l" t="t" r="r" b="b"/>
            <a:pathLst>
              <a:path w="11557985" h="7454900">
                <a:moveTo>
                  <a:pt x="0" y="0"/>
                </a:moveTo>
                <a:lnTo>
                  <a:pt x="11557985" y="0"/>
                </a:lnTo>
                <a:lnTo>
                  <a:pt x="11557985" y="7454900"/>
                </a:lnTo>
                <a:lnTo>
                  <a:pt x="0" y="7454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85801" y="2146386"/>
            <a:ext cx="3933981" cy="655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13"/>
              </a:lnSpc>
            </a:pPr>
            <a:r>
              <a:rPr lang="en-US" sz="1866" b="1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Give instant results with </a:t>
            </a:r>
          </a:p>
          <a:p>
            <a:pPr>
              <a:lnSpc>
                <a:spcPts val="2613"/>
              </a:lnSpc>
            </a:pPr>
            <a:r>
              <a:rPr lang="en-US" sz="1866" b="1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MDC &amp; DRG &amp; ECCS Score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58498BC7-D43F-3730-27FB-FABFA8DC097F}"/>
              </a:ext>
            </a:extLst>
          </p:cNvPr>
          <p:cNvSpPr txBox="1"/>
          <p:nvPr/>
        </p:nvSpPr>
        <p:spPr>
          <a:xfrm>
            <a:off x="1870805" y="346819"/>
            <a:ext cx="8450390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3200" b="1">
                <a:solidFill>
                  <a:schemeClr val="bg1"/>
                </a:solidFill>
                <a:latin typeface="Poppins"/>
                <a:cs typeface="Poppins"/>
              </a:rPr>
              <a:t>AiCode offers AR-DRG Grouper for optimized coding process </a:t>
            </a:r>
            <a:endParaRPr lang="en-US" sz="3200" b="1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78B1B8A-AADE-54A7-6797-9C2CB4B55C20}"/>
              </a:ext>
            </a:extLst>
          </p:cNvPr>
          <p:cNvSpPr txBox="1">
            <a:spLocks/>
          </p:cNvSpPr>
          <p:nvPr/>
        </p:nvSpPr>
        <p:spPr>
          <a:xfrm>
            <a:off x="9804400" y="6324600"/>
            <a:ext cx="2032000" cy="304800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884866-2612-44FE-BED6-48B9181DF8CD}" type="slidenum">
              <a:rPr lang="en-US" sz="600">
                <a:solidFill>
                  <a:schemeClr val="bg1"/>
                </a:solidFill>
              </a:rPr>
              <a:pPr/>
              <a:t>9</a:t>
            </a:fld>
            <a:endParaRPr lang="en-US" sz="60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AFB089-0E6D-87B4-0A98-DDA84FDAA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10" t="24906" r="3882" b="11287"/>
          <a:stretch/>
        </p:blipFill>
        <p:spPr>
          <a:xfrm>
            <a:off x="5588000" y="2717800"/>
            <a:ext cx="5537200" cy="2800617"/>
          </a:xfrm>
          <a:prstGeom prst="rect">
            <a:avLst/>
          </a:prstGeom>
        </p:spPr>
      </p:pic>
      <p:pic>
        <p:nvPicPr>
          <p:cNvPr id="9" name="Picture 8" descr="A heart with dots and lines in it&#10;&#10;Description automatically generated">
            <a:extLst>
              <a:ext uri="{FF2B5EF4-FFF2-40B4-BE49-F238E27FC236}">
                <a16:creationId xmlns:a16="http://schemas.microsoft.com/office/drawing/2014/main" id="{7F10B011-990C-E283-9F8F-CA3EABC81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28"/>
            <a:ext cx="895173" cy="69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327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Rym Kalajo</dc:creator>
  <cp:lastModifiedBy>Omar Setait</cp:lastModifiedBy>
  <cp:revision>2</cp:revision>
  <dcterms:created xsi:type="dcterms:W3CDTF">2025-03-06T09:22:42Z</dcterms:created>
  <dcterms:modified xsi:type="dcterms:W3CDTF">2026-01-23T13:13:59Z</dcterms:modified>
</cp:coreProperties>
</file>